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59" r:id="rId4"/>
    <p:sldId id="275" r:id="rId5"/>
    <p:sldId id="260" r:id="rId6"/>
    <p:sldId id="261" r:id="rId7"/>
    <p:sldId id="263" r:id="rId8"/>
    <p:sldId id="262" r:id="rId9"/>
    <p:sldId id="264" r:id="rId10"/>
    <p:sldId id="266" r:id="rId11"/>
    <p:sldId id="267" r:id="rId12"/>
    <p:sldId id="268" r:id="rId13"/>
    <p:sldId id="269" r:id="rId14"/>
    <p:sldId id="270" r:id="rId15"/>
    <p:sldId id="271" r:id="rId16"/>
    <p:sldId id="272" r:id="rId17"/>
    <p:sldId id="273" r:id="rId18"/>
    <p:sldId id="274" r:id="rId1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0066"/>
    <a:srgbClr val="00CC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8" d="100"/>
          <a:sy n="78" d="100"/>
        </p:scale>
        <p:origin x="-420" y="-2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10.219.35.11\&#20171;&#35703;&#20445;&#38522;&#35506;\02_&#35469;&#23450;&#20445;&#38522;&#26009;&#20418;\01_&#20418;&#38263;\&#20418;&#38263;05_&#30740;&#20462;\H280328&#20027;&#27835;&#21307;&#24847;&#35211;&#26360;&#35352;&#20837;&#35611;&#32722;&#20250;&#35611;&#24107;\&#21442;&#32771;&#12487;&#12540;&#12479;\H280328&#36039;&#26009;&#12487;&#12540;&#1247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人口推計!$C$3</c:f>
              <c:strCache>
                <c:ptCount val="1"/>
                <c:pt idx="0">
                  <c:v>2015年</c:v>
                </c:pt>
              </c:strCache>
            </c:strRef>
          </c:tx>
          <c:spPr>
            <a:solidFill>
              <a:srgbClr val="C00000"/>
            </a:solidFill>
            <a:ln>
              <a:solidFill>
                <a:schemeClr val="tx1"/>
              </a:solidFill>
            </a:ln>
            <a:effectLst/>
          </c:spPr>
          <c:invertIfNegative val="0"/>
          <c:cat>
            <c:strRef>
              <c:f>人口推計!$A$4:$A$22</c:f>
              <c:strCache>
                <c:ptCount val="19"/>
                <c:pt idx="0">
                  <c:v>0～4歳</c:v>
                </c:pt>
                <c:pt idx="1">
                  <c:v>5～9歳</c:v>
                </c:pt>
                <c:pt idx="2">
                  <c:v>10～14歳</c:v>
                </c:pt>
                <c:pt idx="3">
                  <c:v>15～19歳</c:v>
                </c:pt>
                <c:pt idx="4">
                  <c:v>20～24歳</c:v>
                </c:pt>
                <c:pt idx="5">
                  <c:v>25～29歳</c:v>
                </c:pt>
                <c:pt idx="6">
                  <c:v>30～34歳</c:v>
                </c:pt>
                <c:pt idx="7">
                  <c:v>35～39歳</c:v>
                </c:pt>
                <c:pt idx="8">
                  <c:v>40～44歳</c:v>
                </c:pt>
                <c:pt idx="9">
                  <c:v>45～49歳</c:v>
                </c:pt>
                <c:pt idx="10">
                  <c:v>50～54歳</c:v>
                </c:pt>
                <c:pt idx="11">
                  <c:v>55～59歳</c:v>
                </c:pt>
                <c:pt idx="12">
                  <c:v>60～64歳</c:v>
                </c:pt>
                <c:pt idx="13">
                  <c:v>65～69歳</c:v>
                </c:pt>
                <c:pt idx="14">
                  <c:v>70～74歳</c:v>
                </c:pt>
                <c:pt idx="15">
                  <c:v>75～79歳</c:v>
                </c:pt>
                <c:pt idx="16">
                  <c:v>80～84歳</c:v>
                </c:pt>
                <c:pt idx="17">
                  <c:v>85～89歳</c:v>
                </c:pt>
                <c:pt idx="18">
                  <c:v>90歳以上</c:v>
                </c:pt>
              </c:strCache>
            </c:strRef>
          </c:cat>
          <c:val>
            <c:numRef>
              <c:f>人口推計!$C$4:$C$22</c:f>
              <c:numCache>
                <c:formatCode>#,##0_);[Red]\(#,##0\)</c:formatCode>
                <c:ptCount val="19"/>
                <c:pt idx="0">
                  <c:v>94884</c:v>
                </c:pt>
                <c:pt idx="1">
                  <c:v>95209</c:v>
                </c:pt>
                <c:pt idx="2">
                  <c:v>94261</c:v>
                </c:pt>
                <c:pt idx="3">
                  <c:v>102247</c:v>
                </c:pt>
                <c:pt idx="4">
                  <c:v>116737</c:v>
                </c:pt>
                <c:pt idx="5">
                  <c:v>135951</c:v>
                </c:pt>
                <c:pt idx="6">
                  <c:v>151903</c:v>
                </c:pt>
                <c:pt idx="7">
                  <c:v>161344</c:v>
                </c:pt>
                <c:pt idx="8">
                  <c:v>188265</c:v>
                </c:pt>
                <c:pt idx="9">
                  <c:v>168389</c:v>
                </c:pt>
                <c:pt idx="10">
                  <c:v>149438</c:v>
                </c:pt>
                <c:pt idx="11">
                  <c:v>128226</c:v>
                </c:pt>
                <c:pt idx="12">
                  <c:v>132689</c:v>
                </c:pt>
                <c:pt idx="13">
                  <c:v>160133</c:v>
                </c:pt>
                <c:pt idx="14">
                  <c:v>133789</c:v>
                </c:pt>
                <c:pt idx="15">
                  <c:v>109671</c:v>
                </c:pt>
                <c:pt idx="16">
                  <c:v>85560</c:v>
                </c:pt>
                <c:pt idx="17">
                  <c:v>51785</c:v>
                </c:pt>
                <c:pt idx="18">
                  <c:v>28364</c:v>
                </c:pt>
              </c:numCache>
            </c:numRef>
          </c:val>
        </c:ser>
        <c:ser>
          <c:idx val="1"/>
          <c:order val="1"/>
          <c:tx>
            <c:strRef>
              <c:f>人口推計!$E$3</c:f>
              <c:strCache>
                <c:ptCount val="1"/>
                <c:pt idx="0">
                  <c:v>2025年</c:v>
                </c:pt>
              </c:strCache>
            </c:strRef>
          </c:tx>
          <c:spPr>
            <a:pattFill prst="pct60">
              <a:fgClr>
                <a:srgbClr val="002060"/>
              </a:fgClr>
              <a:bgClr>
                <a:schemeClr val="bg1"/>
              </a:bgClr>
            </a:pattFill>
            <a:ln w="12700">
              <a:solidFill>
                <a:schemeClr val="tx1"/>
              </a:solidFill>
            </a:ln>
            <a:effectLst/>
          </c:spPr>
          <c:invertIfNegative val="0"/>
          <c:cat>
            <c:strRef>
              <c:f>人口推計!$A$4:$A$22</c:f>
              <c:strCache>
                <c:ptCount val="19"/>
                <c:pt idx="0">
                  <c:v>0～4歳</c:v>
                </c:pt>
                <c:pt idx="1">
                  <c:v>5～9歳</c:v>
                </c:pt>
                <c:pt idx="2">
                  <c:v>10～14歳</c:v>
                </c:pt>
                <c:pt idx="3">
                  <c:v>15～19歳</c:v>
                </c:pt>
                <c:pt idx="4">
                  <c:v>20～24歳</c:v>
                </c:pt>
                <c:pt idx="5">
                  <c:v>25～29歳</c:v>
                </c:pt>
                <c:pt idx="6">
                  <c:v>30～34歳</c:v>
                </c:pt>
                <c:pt idx="7">
                  <c:v>35～39歳</c:v>
                </c:pt>
                <c:pt idx="8">
                  <c:v>40～44歳</c:v>
                </c:pt>
                <c:pt idx="9">
                  <c:v>45～49歳</c:v>
                </c:pt>
                <c:pt idx="10">
                  <c:v>50～54歳</c:v>
                </c:pt>
                <c:pt idx="11">
                  <c:v>55～59歳</c:v>
                </c:pt>
                <c:pt idx="12">
                  <c:v>60～64歳</c:v>
                </c:pt>
                <c:pt idx="13">
                  <c:v>65～69歳</c:v>
                </c:pt>
                <c:pt idx="14">
                  <c:v>70～74歳</c:v>
                </c:pt>
                <c:pt idx="15">
                  <c:v>75～79歳</c:v>
                </c:pt>
                <c:pt idx="16">
                  <c:v>80～84歳</c:v>
                </c:pt>
                <c:pt idx="17">
                  <c:v>85～89歳</c:v>
                </c:pt>
                <c:pt idx="18">
                  <c:v>90歳以上</c:v>
                </c:pt>
              </c:strCache>
            </c:strRef>
          </c:cat>
          <c:val>
            <c:numRef>
              <c:f>人口推計!$E$4:$E$22</c:f>
              <c:numCache>
                <c:formatCode>#,##0_);[Red]\(#,##0\)</c:formatCode>
                <c:ptCount val="19"/>
                <c:pt idx="0">
                  <c:v>76843</c:v>
                </c:pt>
                <c:pt idx="1">
                  <c:v>82424</c:v>
                </c:pt>
                <c:pt idx="2">
                  <c:v>92992</c:v>
                </c:pt>
                <c:pt idx="3">
                  <c:v>97002</c:v>
                </c:pt>
                <c:pt idx="4">
                  <c:v>105749</c:v>
                </c:pt>
                <c:pt idx="5">
                  <c:v>116015</c:v>
                </c:pt>
                <c:pt idx="6">
                  <c:v>121942</c:v>
                </c:pt>
                <c:pt idx="7">
                  <c:v>136324</c:v>
                </c:pt>
                <c:pt idx="8">
                  <c:v>151049</c:v>
                </c:pt>
                <c:pt idx="9">
                  <c:v>159929</c:v>
                </c:pt>
                <c:pt idx="10">
                  <c:v>184736</c:v>
                </c:pt>
                <c:pt idx="11">
                  <c:v>163014</c:v>
                </c:pt>
                <c:pt idx="12">
                  <c:v>142087</c:v>
                </c:pt>
                <c:pt idx="13">
                  <c:v>119608</c:v>
                </c:pt>
                <c:pt idx="14">
                  <c:v>121042</c:v>
                </c:pt>
                <c:pt idx="15">
                  <c:v>139917</c:v>
                </c:pt>
                <c:pt idx="16">
                  <c:v>105974</c:v>
                </c:pt>
                <c:pt idx="17">
                  <c:v>73802</c:v>
                </c:pt>
                <c:pt idx="18">
                  <c:v>57198</c:v>
                </c:pt>
              </c:numCache>
            </c:numRef>
          </c:val>
        </c:ser>
        <c:ser>
          <c:idx val="2"/>
          <c:order val="2"/>
          <c:tx>
            <c:strRef>
              <c:f>人口推計!$G$3</c:f>
              <c:strCache>
                <c:ptCount val="1"/>
                <c:pt idx="0">
                  <c:v>2035年</c:v>
                </c:pt>
              </c:strCache>
            </c:strRef>
          </c:tx>
          <c:spPr>
            <a:pattFill prst="dkUpDiag">
              <a:fgClr>
                <a:srgbClr val="FFC000"/>
              </a:fgClr>
              <a:bgClr>
                <a:schemeClr val="bg1"/>
              </a:bgClr>
            </a:pattFill>
            <a:ln w="15875">
              <a:solidFill>
                <a:schemeClr val="accent4">
                  <a:lumMod val="50000"/>
                </a:schemeClr>
              </a:solidFill>
            </a:ln>
            <a:effectLst/>
          </c:spPr>
          <c:invertIfNegative val="0"/>
          <c:cat>
            <c:strRef>
              <c:f>人口推計!$A$4:$A$22</c:f>
              <c:strCache>
                <c:ptCount val="19"/>
                <c:pt idx="0">
                  <c:v>0～4歳</c:v>
                </c:pt>
                <c:pt idx="1">
                  <c:v>5～9歳</c:v>
                </c:pt>
                <c:pt idx="2">
                  <c:v>10～14歳</c:v>
                </c:pt>
                <c:pt idx="3">
                  <c:v>15～19歳</c:v>
                </c:pt>
                <c:pt idx="4">
                  <c:v>20～24歳</c:v>
                </c:pt>
                <c:pt idx="5">
                  <c:v>25～29歳</c:v>
                </c:pt>
                <c:pt idx="6">
                  <c:v>30～34歳</c:v>
                </c:pt>
                <c:pt idx="7">
                  <c:v>35～39歳</c:v>
                </c:pt>
                <c:pt idx="8">
                  <c:v>40～44歳</c:v>
                </c:pt>
                <c:pt idx="9">
                  <c:v>45～49歳</c:v>
                </c:pt>
                <c:pt idx="10">
                  <c:v>50～54歳</c:v>
                </c:pt>
                <c:pt idx="11">
                  <c:v>55～59歳</c:v>
                </c:pt>
                <c:pt idx="12">
                  <c:v>60～64歳</c:v>
                </c:pt>
                <c:pt idx="13">
                  <c:v>65～69歳</c:v>
                </c:pt>
                <c:pt idx="14">
                  <c:v>70～74歳</c:v>
                </c:pt>
                <c:pt idx="15">
                  <c:v>75～79歳</c:v>
                </c:pt>
                <c:pt idx="16">
                  <c:v>80～84歳</c:v>
                </c:pt>
                <c:pt idx="17">
                  <c:v>85～89歳</c:v>
                </c:pt>
                <c:pt idx="18">
                  <c:v>90歳以上</c:v>
                </c:pt>
              </c:strCache>
            </c:strRef>
          </c:cat>
          <c:val>
            <c:numRef>
              <c:f>人口推計!$G$4:$G$22</c:f>
              <c:numCache>
                <c:formatCode>#,##0_);[Red]\(#,##0\)</c:formatCode>
                <c:ptCount val="19"/>
                <c:pt idx="0">
                  <c:v>71723</c:v>
                </c:pt>
                <c:pt idx="1">
                  <c:v>73351</c:v>
                </c:pt>
                <c:pt idx="2">
                  <c:v>75390</c:v>
                </c:pt>
                <c:pt idx="3">
                  <c:v>83891</c:v>
                </c:pt>
                <c:pt idx="4">
                  <c:v>103104</c:v>
                </c:pt>
                <c:pt idx="5">
                  <c:v>109500</c:v>
                </c:pt>
                <c:pt idx="6">
                  <c:v>110858</c:v>
                </c:pt>
                <c:pt idx="7">
                  <c:v>116890</c:v>
                </c:pt>
                <c:pt idx="8">
                  <c:v>121528</c:v>
                </c:pt>
                <c:pt idx="9">
                  <c:v>135139</c:v>
                </c:pt>
                <c:pt idx="10">
                  <c:v>148337</c:v>
                </c:pt>
                <c:pt idx="11">
                  <c:v>155135</c:v>
                </c:pt>
                <c:pt idx="12">
                  <c:v>176149</c:v>
                </c:pt>
                <c:pt idx="13">
                  <c:v>152705</c:v>
                </c:pt>
                <c:pt idx="14">
                  <c:v>130420</c:v>
                </c:pt>
                <c:pt idx="15">
                  <c:v>105622</c:v>
                </c:pt>
                <c:pt idx="16">
                  <c:v>98723</c:v>
                </c:pt>
                <c:pt idx="17">
                  <c:v>99454</c:v>
                </c:pt>
                <c:pt idx="18">
                  <c:v>82712</c:v>
                </c:pt>
              </c:numCache>
            </c:numRef>
          </c:val>
        </c:ser>
        <c:dLbls>
          <c:showLegendKey val="0"/>
          <c:showVal val="0"/>
          <c:showCatName val="0"/>
          <c:showSerName val="0"/>
          <c:showPercent val="0"/>
          <c:showBubbleSize val="0"/>
        </c:dLbls>
        <c:gapWidth val="155"/>
        <c:overlap val="-9"/>
        <c:axId val="99327360"/>
        <c:axId val="99329152"/>
      </c:barChart>
      <c:catAx>
        <c:axId val="99327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ja-JP"/>
          </a:p>
        </c:txPr>
        <c:crossAx val="99329152"/>
        <c:crosses val="autoZero"/>
        <c:auto val="1"/>
        <c:lblAlgn val="ctr"/>
        <c:lblOffset val="100"/>
        <c:noMultiLvlLbl val="0"/>
      </c:catAx>
      <c:valAx>
        <c:axId val="99329152"/>
        <c:scaling>
          <c:orientation val="minMax"/>
        </c:scaling>
        <c:delete val="0"/>
        <c:axPos val="l"/>
        <c:majorGridlines>
          <c:spPr>
            <a:ln w="9525" cap="flat" cmpd="sng" algn="ctr">
              <a:solidFill>
                <a:schemeClr val="accent1">
                  <a:lumMod val="75000"/>
                </a:schemeClr>
              </a:solidFill>
              <a:round/>
            </a:ln>
            <a:effectLst/>
          </c:spPr>
        </c:majorGridlines>
        <c:numFmt formatCode="#,##0_);[Red]\(#,##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99327360"/>
        <c:crosses val="autoZero"/>
        <c:crossBetween val="between"/>
      </c:valAx>
      <c:spPr>
        <a:noFill/>
        <a:ln>
          <a:noFill/>
        </a:ln>
        <a:effectLst/>
      </c:spPr>
    </c:plotArea>
    <c:legend>
      <c:legendPos val="b"/>
      <c:layout>
        <c:manualLayout>
          <c:xMode val="edge"/>
          <c:yMode val="edge"/>
          <c:x val="8.9839772849666086E-2"/>
          <c:y val="6.0925588310349069E-2"/>
          <c:w val="0.32092330011482945"/>
          <c:h val="7.7100612423447054E-2"/>
        </c:manualLayout>
      </c:layout>
      <c:overlay val="0"/>
      <c:spPr>
        <a:solidFill>
          <a:schemeClr val="bg1"/>
        </a:solid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747705512483181E-2"/>
          <c:y val="7.8392820657896808E-2"/>
          <c:w val="0.87503315708724816"/>
          <c:h val="0.81567730680371531"/>
        </c:manualLayout>
      </c:layout>
      <c:barChart>
        <c:barDir val="col"/>
        <c:grouping val="clustered"/>
        <c:varyColors val="0"/>
        <c:ser>
          <c:idx val="0"/>
          <c:order val="0"/>
          <c:spPr>
            <a:solidFill>
              <a:schemeClr val="accent1"/>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申請件数!$G$22:$V$22</c:f>
            </c:numRef>
          </c:val>
        </c:ser>
        <c:ser>
          <c:idx val="1"/>
          <c:order val="1"/>
          <c:spPr>
            <a:solidFill>
              <a:schemeClr val="accent2"/>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申請件数!$G$23:$V$23</c:f>
            </c:numRef>
          </c:val>
        </c:ser>
        <c:ser>
          <c:idx val="2"/>
          <c:order val="2"/>
          <c:spPr>
            <a:solidFill>
              <a:schemeClr val="accent3"/>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申請件数!$G$24:$V$24</c:f>
            </c:numRef>
          </c:val>
        </c:ser>
        <c:ser>
          <c:idx val="3"/>
          <c:order val="3"/>
          <c:spPr>
            <a:solidFill>
              <a:schemeClr val="accent4"/>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申請件数!$G$25:$V$25</c:f>
            </c:numRef>
          </c:val>
        </c:ser>
        <c:ser>
          <c:idx val="4"/>
          <c:order val="4"/>
          <c:spPr>
            <a:solidFill>
              <a:schemeClr val="accent5"/>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申請件数!$G$26:$V$26</c:f>
            </c:numRef>
          </c:val>
        </c:ser>
        <c:ser>
          <c:idx val="5"/>
          <c:order val="5"/>
          <c:spPr>
            <a:solidFill>
              <a:schemeClr val="accent6"/>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申請件数!$G$27:$V$27</c:f>
            </c:numRef>
          </c:val>
        </c:ser>
        <c:ser>
          <c:idx val="6"/>
          <c:order val="6"/>
          <c:spPr>
            <a:solidFill>
              <a:schemeClr val="accent1">
                <a:lumMod val="60000"/>
              </a:schemeClr>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申請件数!$G$28:$V$28</c:f>
            </c:numRef>
          </c:val>
        </c:ser>
        <c:ser>
          <c:idx val="7"/>
          <c:order val="7"/>
          <c:spPr>
            <a:solidFill>
              <a:schemeClr val="accent2">
                <a:lumMod val="60000"/>
              </a:schemeClr>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申請件数!$G$29:$V$29</c:f>
            </c:numRef>
          </c:val>
        </c:ser>
        <c:ser>
          <c:idx val="8"/>
          <c:order val="8"/>
          <c:spPr>
            <a:solidFill>
              <a:schemeClr val="accent3">
                <a:lumMod val="60000"/>
              </a:schemeClr>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申請件数!$G$30:$V$30</c:f>
            </c:numRef>
          </c:val>
        </c:ser>
        <c:ser>
          <c:idx val="9"/>
          <c:order val="9"/>
          <c:spPr>
            <a:solidFill>
              <a:schemeClr val="accent4">
                <a:lumMod val="60000"/>
              </a:schemeClr>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申請件数!$G$31:$V$31</c:f>
            </c:numRef>
          </c:val>
        </c:ser>
        <c:ser>
          <c:idx val="10"/>
          <c:order val="10"/>
          <c:spPr>
            <a:solidFill>
              <a:schemeClr val="accent5">
                <a:lumMod val="60000"/>
              </a:schemeClr>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申請件数!$G$32:$V$32</c:f>
            </c:numRef>
          </c:val>
        </c:ser>
        <c:ser>
          <c:idx val="11"/>
          <c:order val="11"/>
          <c:spPr>
            <a:solidFill>
              <a:schemeClr val="accent6">
                <a:lumMod val="60000"/>
              </a:schemeClr>
            </a:solidFill>
            <a:ln>
              <a:noFill/>
            </a:ln>
            <a:effectLst/>
          </c:spPr>
          <c:invertIfNegative val="0"/>
          <c:cat>
            <c:strRef>
              <c:f>申請件数!$G$21:$X$21</c:f>
              <c:strCache>
                <c:ptCount val="18"/>
                <c:pt idx="0">
                  <c:v>12年</c:v>
                </c:pt>
                <c:pt idx="1">
                  <c:v>13年</c:v>
                </c:pt>
                <c:pt idx="2">
                  <c:v>14年</c:v>
                </c:pt>
                <c:pt idx="3">
                  <c:v>15年</c:v>
                </c:pt>
                <c:pt idx="4">
                  <c:v>16年</c:v>
                </c:pt>
                <c:pt idx="5">
                  <c:v>17年</c:v>
                </c:pt>
                <c:pt idx="6">
                  <c:v>18年</c:v>
                </c:pt>
                <c:pt idx="7">
                  <c:v>19年</c:v>
                </c:pt>
                <c:pt idx="8">
                  <c:v>20年</c:v>
                </c:pt>
                <c:pt idx="9">
                  <c:v>21年</c:v>
                </c:pt>
                <c:pt idx="10">
                  <c:v>22年</c:v>
                </c:pt>
                <c:pt idx="11">
                  <c:v>23年</c:v>
                </c:pt>
                <c:pt idx="12">
                  <c:v>24年</c:v>
                </c:pt>
                <c:pt idx="13">
                  <c:v>25年</c:v>
                </c:pt>
                <c:pt idx="14">
                  <c:v>26年</c:v>
                </c:pt>
                <c:pt idx="15">
                  <c:v>27年</c:v>
                </c:pt>
                <c:pt idx="16">
                  <c:v>ー</c:v>
                </c:pt>
                <c:pt idx="17">
                  <c:v>37年推計</c:v>
                </c:pt>
              </c:strCache>
            </c:strRef>
          </c:cat>
          <c:val>
            <c:numRef>
              <c:f>申請件数!$G$33:$V$33</c:f>
            </c:numRef>
          </c:val>
        </c:ser>
        <c:ser>
          <c:idx val="12"/>
          <c:order val="12"/>
          <c:spPr>
            <a:solidFill>
              <a:srgbClr val="C00000"/>
            </a:solidFill>
            <a:ln>
              <a:noFill/>
            </a:ln>
            <a:effectLst/>
          </c:spPr>
          <c:invertIfNegative val="0"/>
          <c:dLbls>
            <c:dLbl>
              <c:idx val="1"/>
              <c:layout>
                <c:manualLayout>
                  <c:x val="-4.0586390115869859E-3"/>
                  <c:y val="8.7954013233366621E-4"/>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4"/>
              <c:layout>
                <c:manualLayout>
                  <c:x val="-4.3264003652032541E-17"/>
                  <c:y val="-7.5329589195720211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0"/>
              <c:layout>
                <c:manualLayout>
                  <c:x val="2.1394950791613966E-3"/>
                  <c:y val="1.7465069860279441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1"/>
              <c:layout>
                <c:manualLayout>
                  <c:x val="-1.0697475395807373E-3"/>
                  <c:y val="4.7935624813319655E-5"/>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2"/>
              <c:layout>
                <c:manualLayout>
                  <c:x val="0"/>
                  <c:y val="1.4970059880239521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3"/>
              <c:layout>
                <c:manualLayout>
                  <c:x val="-2.1394950791613181E-3"/>
                  <c:y val="9.8362330457195842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4"/>
              <c:layout>
                <c:manualLayout>
                  <c:x val="-4.2789901583227931E-3"/>
                  <c:y val="4.8462130856397438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5"/>
              <c:layout>
                <c:manualLayout>
                  <c:x val="8.5579803166452723E-3"/>
                  <c:y val="-1.4130007701133167E-2"/>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'申請件数 (2)'!$G$21:$X$21</c:f>
              <c:strCache>
                <c:ptCount val="18"/>
                <c:pt idx="0">
                  <c:v>12</c:v>
                </c:pt>
                <c:pt idx="1">
                  <c:v>13</c:v>
                </c:pt>
                <c:pt idx="2">
                  <c:v>14</c:v>
                </c:pt>
                <c:pt idx="3">
                  <c:v>15</c:v>
                </c:pt>
                <c:pt idx="4">
                  <c:v>16</c:v>
                </c:pt>
                <c:pt idx="5">
                  <c:v>17</c:v>
                </c:pt>
                <c:pt idx="6">
                  <c:v>18</c:v>
                </c:pt>
                <c:pt idx="7">
                  <c:v>19</c:v>
                </c:pt>
                <c:pt idx="8">
                  <c:v>20</c:v>
                </c:pt>
                <c:pt idx="9">
                  <c:v>21</c:v>
                </c:pt>
                <c:pt idx="10">
                  <c:v>22</c:v>
                </c:pt>
                <c:pt idx="11">
                  <c:v>23</c:v>
                </c:pt>
                <c:pt idx="12">
                  <c:v>24</c:v>
                </c:pt>
                <c:pt idx="13">
                  <c:v>25</c:v>
                </c:pt>
                <c:pt idx="14">
                  <c:v>26</c:v>
                </c:pt>
                <c:pt idx="15">
                  <c:v>27</c:v>
                </c:pt>
                <c:pt idx="16">
                  <c:v>ー</c:v>
                </c:pt>
                <c:pt idx="17">
                  <c:v>37推計</c:v>
                </c:pt>
              </c:strCache>
            </c:strRef>
          </c:cat>
          <c:val>
            <c:numRef>
              <c:f>'申請件数 (2)'!$G$34:$X$34</c:f>
              <c:numCache>
                <c:formatCode>#,##0_);[Red]\(#,##0\)</c:formatCode>
                <c:ptCount val="18"/>
                <c:pt idx="0">
                  <c:v>76028</c:v>
                </c:pt>
                <c:pt idx="1">
                  <c:v>78127</c:v>
                </c:pt>
                <c:pt idx="2">
                  <c:v>75879</c:v>
                </c:pt>
                <c:pt idx="3">
                  <c:v>82930</c:v>
                </c:pt>
                <c:pt idx="4">
                  <c:v>86956</c:v>
                </c:pt>
                <c:pt idx="5">
                  <c:v>58171</c:v>
                </c:pt>
                <c:pt idx="6">
                  <c:v>83083</c:v>
                </c:pt>
                <c:pt idx="7">
                  <c:v>71718</c:v>
                </c:pt>
                <c:pt idx="8">
                  <c:v>83757</c:v>
                </c:pt>
                <c:pt idx="9">
                  <c:v>78474</c:v>
                </c:pt>
                <c:pt idx="10">
                  <c:v>94707</c:v>
                </c:pt>
                <c:pt idx="11">
                  <c:v>87152</c:v>
                </c:pt>
                <c:pt idx="12">
                  <c:v>91928</c:v>
                </c:pt>
                <c:pt idx="13">
                  <c:v>93268</c:v>
                </c:pt>
                <c:pt idx="14">
                  <c:v>100216</c:v>
                </c:pt>
                <c:pt idx="15">
                  <c:v>100886</c:v>
                </c:pt>
                <c:pt idx="17">
                  <c:v>132000</c:v>
                </c:pt>
              </c:numCache>
            </c:numRef>
          </c:val>
        </c:ser>
        <c:dLbls>
          <c:showLegendKey val="0"/>
          <c:showVal val="0"/>
          <c:showCatName val="0"/>
          <c:showSerName val="0"/>
          <c:showPercent val="0"/>
          <c:showBubbleSize val="0"/>
        </c:dLbls>
        <c:gapWidth val="102"/>
        <c:overlap val="-25"/>
        <c:axId val="128518784"/>
        <c:axId val="128524672"/>
      </c:barChart>
      <c:catAx>
        <c:axId val="128518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1" i="0" u="none" strike="noStrike" kern="1200" spc="0" baseline="0">
                <a:solidFill>
                  <a:schemeClr val="tx1"/>
                </a:solidFill>
                <a:effectLst/>
                <a:latin typeface="HG明朝B" panose="02020809000000000000" pitchFamily="17" charset="-128"/>
                <a:ea typeface="HG明朝B" panose="02020809000000000000" pitchFamily="17" charset="-128"/>
                <a:cs typeface="+mn-cs"/>
              </a:defRPr>
            </a:pPr>
            <a:endParaRPr lang="ja-JP"/>
          </a:p>
        </c:txPr>
        <c:crossAx val="128524672"/>
        <c:crosses val="autoZero"/>
        <c:auto val="1"/>
        <c:lblAlgn val="ctr"/>
        <c:lblOffset val="100"/>
        <c:noMultiLvlLbl val="0"/>
      </c:catAx>
      <c:valAx>
        <c:axId val="128524672"/>
        <c:scaling>
          <c:orientation val="minMax"/>
        </c:scaling>
        <c:delete val="0"/>
        <c:axPos val="l"/>
        <c:majorGridlines>
          <c:spPr>
            <a:ln w="9525" cap="flat" cmpd="sng" algn="ctr">
              <a:solidFill>
                <a:schemeClr val="accent1">
                  <a:lumMod val="60000"/>
                  <a:lumOff val="40000"/>
                </a:schemeClr>
              </a:solidFill>
              <a:round/>
            </a:ln>
            <a:effectLst/>
          </c:spPr>
        </c:majorGridlines>
        <c:numFmt formatCode="#,##0_);[Red]\(#,##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j-ea"/>
                <a:ea typeface="+mj-ea"/>
                <a:cs typeface="+mn-cs"/>
              </a:defRPr>
            </a:pPr>
            <a:endParaRPr lang="ja-JP"/>
          </a:p>
        </c:txPr>
        <c:crossAx val="128518784"/>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A65EE3DF-1CB2-4D3D-A0D8-231921357D44}" type="datetime2">
              <a:rPr kumimoji="1" lang="ja-JP" altLang="en-US" smtClean="0"/>
              <a:t>2016年5月9日(月)</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1586DFC2-A660-4EBE-9ACB-915768B05DFA}" type="slidenum">
              <a:rPr kumimoji="1" lang="ja-JP" altLang="en-US" smtClean="0"/>
              <a:t>‹#›</a:t>
            </a:fld>
            <a:endParaRPr kumimoji="1" lang="ja-JP" altLang="en-US"/>
          </a:p>
        </p:txBody>
      </p:sp>
    </p:spTree>
    <p:extLst>
      <p:ext uri="{BB962C8B-B14F-4D97-AF65-F5344CB8AC3E}">
        <p14:creationId xmlns:p14="http://schemas.microsoft.com/office/powerpoint/2010/main" val="277117638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F36852BA-B0CD-45BC-952D-CBE5656A5326}" type="datetime2">
              <a:rPr kumimoji="1" lang="ja-JP" altLang="en-US" smtClean="0"/>
              <a:t>2016年5月9日(月)</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66956D8-BBD9-4054-AAD8-10883701560D}" type="slidenum">
              <a:rPr kumimoji="1" lang="ja-JP" altLang="en-US" smtClean="0"/>
              <a:t>‹#›</a:t>
            </a:fld>
            <a:endParaRPr kumimoji="1" lang="ja-JP" altLang="en-US"/>
          </a:p>
        </p:txBody>
      </p:sp>
    </p:spTree>
    <p:extLst>
      <p:ext uri="{BB962C8B-B14F-4D97-AF65-F5344CB8AC3E}">
        <p14:creationId xmlns:p14="http://schemas.microsoft.com/office/powerpoint/2010/main" val="350814621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00956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07289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49358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2034C7E-D6FD-40FB-ABE2-01E548A6D630}" type="datetime1">
              <a:rPr kumimoji="1" lang="ja-JP" altLang="en-US" smtClean="0"/>
              <a:t>2016/5/9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2265452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0238D01-5D9D-47E1-BCF9-EF7A955F8F6F}" type="datetime1">
              <a:rPr kumimoji="1" lang="ja-JP" altLang="en-US" smtClean="0"/>
              <a:t>2016/5/9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1339650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66FFF0D-0CBE-44A6-8C5D-799864E9BC35}" type="datetime1">
              <a:rPr kumimoji="1" lang="ja-JP" altLang="en-US" smtClean="0"/>
              <a:t>2016/5/9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3644672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47B47A6-60E3-45B6-B22E-BE500158C3DC}" type="datetime1">
              <a:rPr kumimoji="1" lang="ja-JP" altLang="en-US" smtClean="0"/>
              <a:t>2016/5/9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297919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71A4D30-8E24-4104-BA02-6A98E62963CE}" type="datetime1">
              <a:rPr kumimoji="1" lang="ja-JP" altLang="en-US" smtClean="0"/>
              <a:t>2016/5/9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360959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BC4E9A8-57D4-4268-8BBB-B29AA9FD3CAB}" type="datetime1">
              <a:rPr kumimoji="1" lang="ja-JP" altLang="en-US" smtClean="0"/>
              <a:t>2016/5/9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3665378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1F72C5F-81D8-48FB-8DE4-FDB9869A3B26}" type="datetime1">
              <a:rPr kumimoji="1" lang="ja-JP" altLang="en-US" smtClean="0"/>
              <a:t>2016/5/9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3005209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6B9E7BC-7352-4B9D-A1C7-CA1624BEBE22}" type="datetime1">
              <a:rPr kumimoji="1" lang="ja-JP" altLang="en-US" smtClean="0"/>
              <a:t>2016/5/9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426055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D47A7AB-74BB-4D48-8B0D-16AD1313BFF8}" type="datetime1">
              <a:rPr kumimoji="1" lang="ja-JP" altLang="en-US" smtClean="0"/>
              <a:t>2016/5/9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73912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3563D1-2AD1-49FA-9624-6FA394DA29DC}" type="datetime1">
              <a:rPr kumimoji="1" lang="ja-JP" altLang="en-US" smtClean="0"/>
              <a:t>2016/5/9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61840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EA790C0-3E91-4CA0-80C2-1E4B3947550E}" type="datetime1">
              <a:rPr kumimoji="1" lang="ja-JP" altLang="en-US" smtClean="0"/>
              <a:t>2016/5/9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2258084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2FE886-5D26-49E0-892E-D2298940F32E}" type="datetime1">
              <a:rPr kumimoji="1" lang="ja-JP" altLang="en-US" smtClean="0"/>
              <a:t>2016/5/9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91A216-D958-4A4E-87D4-07E967D7B58A}" type="slidenum">
              <a:rPr kumimoji="1" lang="ja-JP" altLang="en-US" smtClean="0"/>
              <a:t>‹#›</a:t>
            </a:fld>
            <a:endParaRPr kumimoji="1" lang="ja-JP" altLang="en-US"/>
          </a:p>
        </p:txBody>
      </p:sp>
    </p:spTree>
    <p:extLst>
      <p:ext uri="{BB962C8B-B14F-4D97-AF65-F5344CB8AC3E}">
        <p14:creationId xmlns:p14="http://schemas.microsoft.com/office/powerpoint/2010/main" val="1488716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965197" y="2321169"/>
            <a:ext cx="10595428" cy="963337"/>
          </a:xfrm>
        </p:spPr>
        <p:txBody>
          <a:bodyPr>
            <a:normAutofit/>
          </a:bodyPr>
          <a:lstStyle/>
          <a:p>
            <a:r>
              <a:rPr lang="ja-JP" altLang="en-US" sz="5400" dirty="0" smtClean="0">
                <a:effectLst>
                  <a:outerShdw blurRad="38100" dist="38100" dir="2700000" algn="tl">
                    <a:srgbClr val="000000">
                      <a:alpha val="43137"/>
                    </a:srgbClr>
                  </a:outerShdw>
                </a:effectLst>
              </a:rPr>
              <a:t>要介護認定適正化</a:t>
            </a:r>
            <a:r>
              <a:rPr lang="ja-JP" altLang="en-US" sz="4800" dirty="0" smtClean="0">
                <a:effectLst>
                  <a:outerShdw blurRad="38100" dist="38100" dir="2700000" algn="tl">
                    <a:srgbClr val="000000">
                      <a:alpha val="43137"/>
                    </a:srgbClr>
                  </a:outerShdw>
                </a:effectLst>
              </a:rPr>
              <a:t>の</a:t>
            </a:r>
            <a:r>
              <a:rPr lang="ja-JP" altLang="en-US" sz="5400" dirty="0" smtClean="0">
                <a:effectLst>
                  <a:outerShdw blurRad="38100" dist="38100" dir="2700000" algn="tl">
                    <a:srgbClr val="000000">
                      <a:alpha val="43137"/>
                    </a:srgbClr>
                  </a:outerShdw>
                </a:effectLst>
              </a:rPr>
              <a:t>取</a:t>
            </a:r>
            <a:r>
              <a:rPr lang="ja-JP" altLang="en-US" sz="4800" dirty="0" smtClean="0">
                <a:effectLst>
                  <a:outerShdw blurRad="38100" dist="38100" dir="2700000" algn="tl">
                    <a:srgbClr val="000000">
                      <a:alpha val="43137"/>
                    </a:srgbClr>
                  </a:outerShdw>
                </a:effectLst>
              </a:rPr>
              <a:t>り</a:t>
            </a:r>
            <a:r>
              <a:rPr lang="ja-JP" altLang="en-US" sz="5400" dirty="0" smtClean="0">
                <a:effectLst>
                  <a:outerShdw blurRad="38100" dist="38100" dir="2700000" algn="tl">
                    <a:srgbClr val="000000">
                      <a:alpha val="43137"/>
                    </a:srgbClr>
                  </a:outerShdw>
                </a:effectLst>
              </a:rPr>
              <a:t>組</a:t>
            </a:r>
            <a:r>
              <a:rPr lang="ja-JP" altLang="en-US" sz="4800" dirty="0" smtClean="0">
                <a:effectLst>
                  <a:outerShdw blurRad="38100" dist="38100" dir="2700000" algn="tl">
                    <a:srgbClr val="000000">
                      <a:alpha val="43137"/>
                    </a:srgbClr>
                  </a:outerShdw>
                </a:effectLst>
              </a:rPr>
              <a:t>み</a:t>
            </a:r>
            <a:r>
              <a:rPr lang="ja-JP" altLang="en-US" sz="5400" dirty="0" smtClean="0">
                <a:effectLst>
                  <a:outerShdw blurRad="38100" dist="38100" dir="2700000" algn="tl">
                    <a:srgbClr val="000000">
                      <a:alpha val="43137"/>
                    </a:srgbClr>
                  </a:outerShdw>
                </a:effectLst>
              </a:rPr>
              <a:t>状況</a:t>
            </a:r>
            <a:endParaRPr kumimoji="1" lang="ja-JP" altLang="en-US" sz="5400" dirty="0">
              <a:effectLst>
                <a:outerShdw blurRad="38100" dist="38100" dir="2700000" algn="tl">
                  <a:srgbClr val="000000">
                    <a:alpha val="43137"/>
                  </a:srgbClr>
                </a:outerShdw>
              </a:effectLst>
            </a:endParaRPr>
          </a:p>
        </p:txBody>
      </p:sp>
      <p:sp>
        <p:nvSpPr>
          <p:cNvPr id="3" name="サブタイトル 2"/>
          <p:cNvSpPr>
            <a:spLocks noGrp="1"/>
          </p:cNvSpPr>
          <p:nvPr>
            <p:ph type="subTitle" idx="1"/>
          </p:nvPr>
        </p:nvSpPr>
        <p:spPr>
          <a:xfrm>
            <a:off x="3991426" y="1539893"/>
            <a:ext cx="4542971" cy="781276"/>
          </a:xfrm>
        </p:spPr>
        <p:txBody>
          <a:bodyPr>
            <a:normAutofit/>
          </a:bodyPr>
          <a:lstStyle/>
          <a:p>
            <a:r>
              <a:rPr kumimoji="1" lang="ja-JP" altLang="en-US" sz="4400" dirty="0" smtClean="0"/>
              <a:t>名古屋市</a:t>
            </a:r>
            <a:endParaRPr kumimoji="1" lang="ja-JP" altLang="en-US" sz="4400" dirty="0"/>
          </a:p>
        </p:txBody>
      </p:sp>
      <p:sp>
        <p:nvSpPr>
          <p:cNvPr id="4" name="テキスト ボックス 3"/>
          <p:cNvSpPr txBox="1"/>
          <p:nvPr/>
        </p:nvSpPr>
        <p:spPr>
          <a:xfrm>
            <a:off x="6262911" y="4591294"/>
            <a:ext cx="5066212" cy="830997"/>
          </a:xfrm>
          <a:prstGeom prst="rect">
            <a:avLst/>
          </a:prstGeom>
          <a:noFill/>
        </p:spPr>
        <p:txBody>
          <a:bodyPr wrap="square" rtlCol="0">
            <a:spAutoFit/>
          </a:bodyPr>
          <a:lstStyle/>
          <a:p>
            <a:r>
              <a:rPr kumimoji="1" lang="ja-JP" altLang="en-US" sz="2400" dirty="0" smtClean="0"/>
              <a:t>健康福祉局高齢福祉部介護保険課</a:t>
            </a:r>
            <a:endParaRPr lang="en-US" altLang="ja-JP" sz="2400" dirty="0"/>
          </a:p>
          <a:p>
            <a:r>
              <a:rPr kumimoji="1" lang="ja-JP" altLang="en-US" sz="2400" dirty="0" smtClean="0"/>
              <a:t>認定保険料係長</a:t>
            </a:r>
            <a:r>
              <a:rPr lang="ja-JP" altLang="en-US" sz="2400" dirty="0" smtClean="0"/>
              <a:t>　　永田　靖典</a:t>
            </a:r>
            <a:endParaRPr kumimoji="1" lang="ja-JP" altLang="en-US" sz="2400" dirty="0"/>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2201" y="3592283"/>
            <a:ext cx="4232031" cy="2829021"/>
          </a:xfrm>
          <a:prstGeom prst="rect">
            <a:avLst/>
          </a:prstGeom>
        </p:spPr>
      </p:pic>
      <p:sp>
        <p:nvSpPr>
          <p:cNvPr id="6" name="テキスト ボックス 5"/>
          <p:cNvSpPr txBox="1"/>
          <p:nvPr/>
        </p:nvSpPr>
        <p:spPr>
          <a:xfrm>
            <a:off x="1501897" y="6421304"/>
            <a:ext cx="4012637" cy="307777"/>
          </a:xfrm>
          <a:prstGeom prst="rect">
            <a:avLst/>
          </a:prstGeom>
          <a:noFill/>
        </p:spPr>
        <p:txBody>
          <a:bodyPr wrap="none" rtlCol="0">
            <a:spAutoFit/>
          </a:bodyPr>
          <a:lstStyle/>
          <a:p>
            <a:r>
              <a:rPr kumimoji="1" lang="ja-JP" altLang="en-US" sz="1400" dirty="0" smtClean="0">
                <a:solidFill>
                  <a:schemeClr val="bg2">
                    <a:lumMod val="10000"/>
                  </a:schemeClr>
                </a:solidFill>
              </a:rPr>
              <a:t>手前：名古屋市役所本庁舎　　奥：愛知県庁本庁舎</a:t>
            </a:r>
            <a:endParaRPr kumimoji="1" lang="ja-JP" altLang="en-US" sz="1400" dirty="0">
              <a:solidFill>
                <a:schemeClr val="bg2">
                  <a:lumMod val="10000"/>
                </a:schemeClr>
              </a:solidFill>
            </a:endParaRPr>
          </a:p>
        </p:txBody>
      </p:sp>
      <p:sp>
        <p:nvSpPr>
          <p:cNvPr id="7" name="テキスト ボックス 6"/>
          <p:cNvSpPr txBox="1"/>
          <p:nvPr/>
        </p:nvSpPr>
        <p:spPr>
          <a:xfrm>
            <a:off x="7992013" y="233105"/>
            <a:ext cx="3894015" cy="523220"/>
          </a:xfrm>
          <a:prstGeom prst="rect">
            <a:avLst/>
          </a:prstGeom>
          <a:noFill/>
        </p:spPr>
        <p:txBody>
          <a:bodyPr wrap="none" rtlCol="0">
            <a:spAutoFit/>
          </a:bodyPr>
          <a:lstStyle/>
          <a:p>
            <a:pPr algn="r"/>
            <a:r>
              <a:rPr kumimoji="1" lang="ja-JP" altLang="en-US" sz="1400" dirty="0" smtClean="0"/>
              <a:t>平成２８年５月１１日（水）</a:t>
            </a:r>
            <a:endParaRPr kumimoji="1" lang="en-US" altLang="ja-JP" sz="1400" dirty="0" smtClean="0"/>
          </a:p>
          <a:p>
            <a:pPr algn="r"/>
            <a:r>
              <a:rPr kumimoji="1" lang="ja-JP" altLang="en-US" sz="1400" dirty="0" smtClean="0"/>
              <a:t>要介護認定都道府県等職員研修　事例検討資料</a:t>
            </a:r>
            <a:endParaRPr kumimoji="1" lang="ja-JP" altLang="en-US" sz="1400" dirty="0"/>
          </a:p>
        </p:txBody>
      </p:sp>
    </p:spTree>
    <p:extLst>
      <p:ext uri="{BB962C8B-B14F-4D97-AF65-F5344CB8AC3E}">
        <p14:creationId xmlns:p14="http://schemas.microsoft.com/office/powerpoint/2010/main" val="3323924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873369" y="232333"/>
            <a:ext cx="10515600" cy="987754"/>
          </a:xfrm>
        </p:spPr>
        <p:txBody>
          <a:bodyPr>
            <a:normAutofit/>
          </a:bodyPr>
          <a:lstStyle/>
          <a:p>
            <a:pPr algn="ctr"/>
            <a:r>
              <a:rPr kumimoji="1" lang="ja-JP" altLang="en-US" sz="4000" dirty="0" smtClean="0">
                <a:effectLst>
                  <a:outerShdw blurRad="38100" dist="38100" dir="2700000" algn="tl">
                    <a:srgbClr val="000000">
                      <a:alpha val="43137"/>
                    </a:srgbClr>
                  </a:outerShdw>
                </a:effectLst>
              </a:rPr>
              <a:t>介護認定審査会</a:t>
            </a:r>
            <a:endParaRPr kumimoji="1" lang="ja-JP" altLang="en-US" sz="4000" dirty="0">
              <a:effectLst>
                <a:outerShdw blurRad="38100" dist="38100" dir="2700000" algn="tl">
                  <a:srgbClr val="000000">
                    <a:alpha val="43137"/>
                  </a:srgbClr>
                </a:outerShdw>
              </a:effectLst>
            </a:endParaRPr>
          </a:p>
        </p:txBody>
      </p:sp>
      <p:graphicFrame>
        <p:nvGraphicFramePr>
          <p:cNvPr id="2" name="コンテンツ プレースホルダー 1"/>
          <p:cNvGraphicFramePr>
            <a:graphicFrameLocks noGrp="1"/>
          </p:cNvGraphicFramePr>
          <p:nvPr>
            <p:ph idx="1"/>
            <p:extLst>
              <p:ext uri="{D42A27DB-BD31-4B8C-83A1-F6EECF244321}">
                <p14:modId xmlns:p14="http://schemas.microsoft.com/office/powerpoint/2010/main" val="3893473142"/>
              </p:ext>
            </p:extLst>
          </p:nvPr>
        </p:nvGraphicFramePr>
        <p:xfrm>
          <a:off x="7024818" y="1489890"/>
          <a:ext cx="4426610" cy="488844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2113716"/>
                <a:gridCol w="981635"/>
                <a:gridCol w="1331259"/>
              </a:tblGrid>
              <a:tr h="325896">
                <a:tc>
                  <a:txBody>
                    <a:bodyPr/>
                    <a:lstStyle/>
                    <a:p>
                      <a:pPr algn="ctr" fontAlgn="ctr"/>
                      <a:r>
                        <a:rPr lang="ja-JP" altLang="en-US" sz="2000" u="none" strike="noStrike" dirty="0">
                          <a:effectLst/>
                        </a:rPr>
                        <a:t>主な資格</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solidFill>
                  </a:tcPr>
                </a:tc>
                <a:tc>
                  <a:txBody>
                    <a:bodyPr/>
                    <a:lstStyle/>
                    <a:p>
                      <a:pPr algn="ctr" fontAlgn="ctr"/>
                      <a:r>
                        <a:rPr lang="ja-JP" altLang="en-US" sz="2000" u="none" strike="noStrike" dirty="0">
                          <a:effectLst/>
                        </a:rPr>
                        <a:t>人数</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solidFill>
                  </a:tcPr>
                </a:tc>
                <a:tc>
                  <a:txBody>
                    <a:bodyPr/>
                    <a:lstStyle/>
                    <a:p>
                      <a:pPr algn="ctr" fontAlgn="ctr"/>
                      <a:r>
                        <a:rPr lang="ja-JP" altLang="en-US" sz="2000" u="none" strike="noStrike" dirty="0">
                          <a:effectLst/>
                        </a:rPr>
                        <a:t>構成比</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solidFill>
                  </a:tcPr>
                </a:tc>
              </a:tr>
              <a:tr h="325896">
                <a:tc>
                  <a:txBody>
                    <a:bodyPr/>
                    <a:lstStyle/>
                    <a:p>
                      <a:pPr algn="l" fontAlgn="ctr"/>
                      <a:r>
                        <a:rPr lang="ja-JP" altLang="en-US" sz="2000" u="none" strike="noStrike" dirty="0">
                          <a:effectLst/>
                        </a:rPr>
                        <a:t>医師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a:effectLst/>
                        </a:rPr>
                        <a:t>214</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a:effectLst/>
                        </a:rPr>
                        <a:t>34.0%</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歯科医師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111</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a:effectLst/>
                        </a:rPr>
                        <a:t>17.6%</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薬剤師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a:effectLst/>
                        </a:rPr>
                        <a:t>70</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11.1%</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理学療法士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35</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a:effectLst/>
                        </a:rPr>
                        <a:t>5.6%</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作業療法士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23</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3.7%</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看護師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40</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a:effectLst/>
                        </a:rPr>
                        <a:t>6.3%</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保健師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43</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a:effectLst/>
                        </a:rPr>
                        <a:t>6.8%</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a:effectLst/>
                        </a:rPr>
                        <a:t>柔道整復師</a:t>
                      </a:r>
                      <a:endParaRPr lang="ja-JP" altLang="en-US"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12</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1.9%</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社会福祉士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28</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4.4%</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a:effectLst/>
                        </a:rPr>
                        <a:t>介護福祉士</a:t>
                      </a:r>
                      <a:endParaRPr lang="ja-JP" altLang="en-US"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15</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2.4%</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精神保健福祉士</a:t>
                      </a:r>
                      <a:endParaRPr lang="ja-JP" altLang="en-US"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dirty="0">
                          <a:effectLst/>
                        </a:rPr>
                        <a:t>1</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0.2%</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zh-TW" altLang="en-US" sz="2000" u="none" strike="noStrike" dirty="0">
                          <a:effectLst/>
                          <a:latin typeface="ＭＳ Ｐゴシック" panose="020B0600070205080204" pitchFamily="50" charset="-128"/>
                          <a:ea typeface="ＭＳ Ｐゴシック" panose="020B0600070205080204" pitchFamily="50" charset="-128"/>
                        </a:rPr>
                        <a:t>介護支援専門員</a:t>
                      </a:r>
                      <a:endParaRPr lang="zh-TW" alt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a:effectLst/>
                        </a:rPr>
                        <a:t>17</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2.7%</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a:effectLst/>
                        </a:rPr>
                        <a:t>社会福祉関係者</a:t>
                      </a:r>
                      <a:endParaRPr lang="ja-JP" altLang="en-US"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142875" marR="9525" marT="9525" marB="0" anchor="ctr">
                    <a:solidFill>
                      <a:schemeClr val="accent4">
                        <a:lumMod val="60000"/>
                        <a:lumOff val="40000"/>
                      </a:schemeClr>
                    </a:solidFill>
                  </a:tcPr>
                </a:tc>
                <a:tc>
                  <a:txBody>
                    <a:bodyPr/>
                    <a:lstStyle/>
                    <a:p>
                      <a:pPr algn="r" fontAlgn="ctr"/>
                      <a:r>
                        <a:rPr lang="en-US" altLang="ja-JP" sz="2000" u="none" strike="noStrike">
                          <a:effectLst/>
                        </a:rPr>
                        <a:t>21</a:t>
                      </a:r>
                      <a:endParaRPr lang="en-US" altLang="ja-JP" sz="20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3.3%</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r h="325896">
                <a:tc>
                  <a:txBody>
                    <a:bodyPr/>
                    <a:lstStyle/>
                    <a:p>
                      <a:pPr algn="l" fontAlgn="ctr"/>
                      <a:r>
                        <a:rPr lang="ja-JP" altLang="en-US" sz="2000" u="none" strike="noStrike" dirty="0">
                          <a:effectLst/>
                        </a:rPr>
                        <a:t>   </a:t>
                      </a:r>
                      <a:r>
                        <a:rPr lang="ja-JP" altLang="en-US" sz="2000" u="none" strike="noStrike" dirty="0" smtClean="0">
                          <a:effectLst/>
                        </a:rPr>
                        <a:t>　　　　 計</a:t>
                      </a:r>
                      <a:r>
                        <a:rPr lang="en-US" altLang="ja-JP" sz="1400" u="none" strike="noStrike" dirty="0" smtClean="0">
                          <a:effectLst/>
                        </a:rPr>
                        <a:t>※</a:t>
                      </a:r>
                      <a:endParaRPr lang="ja-JP" altLang="en-US" sz="14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630</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c>
                  <a:txBody>
                    <a:bodyPr/>
                    <a:lstStyle/>
                    <a:p>
                      <a:pPr algn="r" fontAlgn="ctr"/>
                      <a:r>
                        <a:rPr lang="en-US" altLang="ja-JP" sz="2000" u="none" strike="noStrike" dirty="0">
                          <a:effectLst/>
                        </a:rPr>
                        <a:t>100.0%</a:t>
                      </a:r>
                      <a:endParaRPr lang="en-US" altLang="ja-JP" sz="2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solidFill>
                      <a:schemeClr val="accent4">
                        <a:lumMod val="60000"/>
                        <a:lumOff val="40000"/>
                      </a:schemeClr>
                    </a:solidFill>
                  </a:tcPr>
                </a:tc>
              </a:tr>
            </a:tbl>
          </a:graphicData>
        </a:graphic>
      </p:graphicFrame>
      <p:sp>
        <p:nvSpPr>
          <p:cNvPr id="4" name="テキスト ボックス 3"/>
          <p:cNvSpPr txBox="1"/>
          <p:nvPr/>
        </p:nvSpPr>
        <p:spPr>
          <a:xfrm>
            <a:off x="1043124" y="1421053"/>
            <a:ext cx="5785454" cy="3293209"/>
          </a:xfrm>
          <a:prstGeom prst="rect">
            <a:avLst/>
          </a:prstGeom>
          <a:noFill/>
        </p:spPr>
        <p:txBody>
          <a:bodyPr wrap="square" rtlCol="0">
            <a:spAutoFit/>
          </a:bodyPr>
          <a:lstStyle/>
          <a:p>
            <a:r>
              <a:rPr kumimoji="1" lang="ja-JP" altLang="en-US" sz="3600" dirty="0" smtClean="0">
                <a:effectLst>
                  <a:outerShdw blurRad="38100" dist="38100" dir="2700000" algn="tl">
                    <a:srgbClr val="000000">
                      <a:alpha val="43137"/>
                    </a:srgbClr>
                  </a:outerShdw>
                </a:effectLst>
              </a:rPr>
              <a:t>○</a:t>
            </a:r>
            <a:r>
              <a:rPr lang="ja-JP" altLang="en-US" sz="3600" dirty="0" smtClean="0">
                <a:effectLst>
                  <a:outerShdw blurRad="38100" dist="38100" dir="2700000" algn="tl">
                    <a:srgbClr val="000000">
                      <a:alpha val="43137"/>
                    </a:srgbClr>
                  </a:outerShdw>
                </a:effectLst>
              </a:rPr>
              <a:t>１０６合議体</a:t>
            </a:r>
            <a:endParaRPr lang="en-US" altLang="ja-JP" sz="3600" dirty="0" smtClean="0">
              <a:effectLst>
                <a:outerShdw blurRad="38100" dist="38100" dir="2700000" algn="tl">
                  <a:srgbClr val="000000">
                    <a:alpha val="43137"/>
                  </a:srgbClr>
                </a:outerShdw>
              </a:effectLst>
            </a:endParaRPr>
          </a:p>
          <a:p>
            <a:r>
              <a:rPr lang="ja-JP" altLang="en-US" sz="3200" dirty="0">
                <a:effectLst>
                  <a:outerShdw blurRad="38100" dist="38100" dir="2700000" algn="tl">
                    <a:srgbClr val="000000">
                      <a:alpha val="43137"/>
                    </a:srgbClr>
                  </a:outerShdw>
                </a:effectLst>
              </a:rPr>
              <a:t>　</a:t>
            </a:r>
            <a:r>
              <a:rPr lang="ja-JP" altLang="en-US" sz="2400" dirty="0" smtClean="0">
                <a:effectLst>
                  <a:outerShdw blurRad="38100" dist="38100" dir="2700000" algn="tl">
                    <a:srgbClr val="000000">
                      <a:alpha val="43137"/>
                    </a:srgbClr>
                  </a:outerShdw>
                </a:effectLst>
              </a:rPr>
              <a:t>　</a:t>
            </a:r>
            <a:r>
              <a:rPr lang="ja-JP" altLang="en-US" sz="2400" dirty="0">
                <a:solidFill>
                  <a:srgbClr val="002060"/>
                </a:solidFill>
              </a:rPr>
              <a:t>・</a:t>
            </a:r>
            <a:r>
              <a:rPr lang="ja-JP" altLang="en-US" sz="2400" dirty="0" smtClean="0">
                <a:solidFill>
                  <a:srgbClr val="002060"/>
                </a:solidFill>
              </a:rPr>
              <a:t>１６区</a:t>
            </a:r>
            <a:r>
              <a:rPr lang="ja-JP" altLang="en-US" sz="2400" dirty="0">
                <a:solidFill>
                  <a:srgbClr val="002060"/>
                </a:solidFill>
              </a:rPr>
              <a:t>に</a:t>
            </a:r>
            <a:r>
              <a:rPr lang="ja-JP" altLang="en-US" sz="2400" dirty="0" smtClean="0">
                <a:solidFill>
                  <a:srgbClr val="002060"/>
                </a:solidFill>
              </a:rPr>
              <a:t>各４～９合議体</a:t>
            </a:r>
            <a:endParaRPr lang="en-US" altLang="ja-JP" sz="2400" dirty="0" smtClean="0">
              <a:solidFill>
                <a:srgbClr val="002060"/>
              </a:solidFill>
            </a:endParaRPr>
          </a:p>
          <a:p>
            <a:r>
              <a:rPr lang="ja-JP" altLang="en-US" sz="2400" dirty="0">
                <a:solidFill>
                  <a:srgbClr val="002060"/>
                </a:solidFill>
              </a:rPr>
              <a:t>　</a:t>
            </a:r>
            <a:r>
              <a:rPr lang="ja-JP" altLang="en-US" sz="2400" dirty="0" smtClean="0">
                <a:solidFill>
                  <a:srgbClr val="002060"/>
                </a:solidFill>
              </a:rPr>
              <a:t>　 ・各合議体２週間に１回開催</a:t>
            </a:r>
            <a:endParaRPr lang="en-US" altLang="ja-JP" sz="2400" dirty="0" smtClean="0">
              <a:solidFill>
                <a:srgbClr val="002060"/>
              </a:solidFill>
            </a:endParaRPr>
          </a:p>
          <a:p>
            <a:r>
              <a:rPr lang="ja-JP" altLang="en-US" sz="2400" dirty="0">
                <a:solidFill>
                  <a:srgbClr val="002060"/>
                </a:solidFill>
              </a:rPr>
              <a:t>　</a:t>
            </a:r>
            <a:r>
              <a:rPr lang="ja-JP" altLang="en-US" sz="2400" dirty="0" smtClean="0">
                <a:solidFill>
                  <a:srgbClr val="002060"/>
                </a:solidFill>
              </a:rPr>
              <a:t>　 ・１回あたり上限４</a:t>
            </a:r>
            <a:r>
              <a:rPr lang="ja-JP" altLang="en-US" sz="2400" dirty="0">
                <a:solidFill>
                  <a:srgbClr val="002060"/>
                </a:solidFill>
              </a:rPr>
              <a:t>５</a:t>
            </a:r>
            <a:r>
              <a:rPr lang="ja-JP" altLang="en-US" sz="2400" dirty="0" smtClean="0">
                <a:solidFill>
                  <a:srgbClr val="002060"/>
                </a:solidFill>
              </a:rPr>
              <a:t>件</a:t>
            </a:r>
            <a:endParaRPr lang="en-US" altLang="ja-JP" sz="2400" dirty="0" smtClean="0">
              <a:solidFill>
                <a:srgbClr val="002060"/>
              </a:solidFill>
            </a:endParaRPr>
          </a:p>
          <a:p>
            <a:endParaRPr lang="en-US" altLang="ja-JP" sz="2400" dirty="0" smtClean="0">
              <a:effectLst>
                <a:outerShdw blurRad="38100" dist="38100" dir="2700000" algn="tl">
                  <a:srgbClr val="000000">
                    <a:alpha val="43137"/>
                  </a:srgbClr>
                </a:outerShdw>
              </a:effectLst>
            </a:endParaRPr>
          </a:p>
          <a:p>
            <a:r>
              <a:rPr kumimoji="1" lang="ja-JP" altLang="en-US" sz="3600" dirty="0" smtClean="0">
                <a:effectLst>
                  <a:outerShdw blurRad="38100" dist="38100" dir="2700000" algn="tl">
                    <a:srgbClr val="000000">
                      <a:alpha val="43137"/>
                    </a:srgbClr>
                  </a:outerShdw>
                </a:effectLst>
              </a:rPr>
              <a:t>○</a:t>
            </a:r>
            <a:r>
              <a:rPr lang="ja-JP" altLang="en-US" sz="3600" dirty="0" smtClean="0">
                <a:effectLst>
                  <a:outerShdw blurRad="38100" dist="38100" dir="2700000" algn="tl">
                    <a:srgbClr val="000000">
                      <a:alpha val="43137"/>
                    </a:srgbClr>
                  </a:outerShdw>
                </a:effectLst>
                <a:latin typeface="+mj-ea"/>
                <a:ea typeface="+mj-ea"/>
              </a:rPr>
              <a:t>医師</a:t>
            </a:r>
            <a:r>
              <a:rPr lang="ja-JP" altLang="en-US" sz="3200" dirty="0" smtClean="0">
                <a:effectLst>
                  <a:outerShdw blurRad="38100" dist="38100" dir="2700000" algn="tl">
                    <a:srgbClr val="000000">
                      <a:alpha val="43137"/>
                    </a:srgbClr>
                  </a:outerShdw>
                </a:effectLst>
                <a:latin typeface="+mj-ea"/>
                <a:ea typeface="+mj-ea"/>
              </a:rPr>
              <a:t>を</a:t>
            </a:r>
            <a:r>
              <a:rPr lang="ja-JP" altLang="en-US" sz="3600" dirty="0" smtClean="0">
                <a:effectLst>
                  <a:outerShdw blurRad="38100" dist="38100" dir="2700000" algn="tl">
                    <a:srgbClr val="000000">
                      <a:alpha val="43137"/>
                    </a:srgbClr>
                  </a:outerShdw>
                </a:effectLst>
                <a:latin typeface="+mj-ea"/>
                <a:ea typeface="+mj-ea"/>
              </a:rPr>
              <a:t>含</a:t>
            </a:r>
            <a:r>
              <a:rPr lang="ja-JP" altLang="en-US" sz="3200" dirty="0" smtClean="0">
                <a:effectLst>
                  <a:outerShdw blurRad="38100" dist="38100" dir="2700000" algn="tl">
                    <a:srgbClr val="000000">
                      <a:alpha val="43137"/>
                    </a:srgbClr>
                  </a:outerShdw>
                </a:effectLst>
                <a:latin typeface="+mj-ea"/>
                <a:ea typeface="+mj-ea"/>
              </a:rPr>
              <a:t>む</a:t>
            </a:r>
            <a:r>
              <a:rPr lang="ja-JP" altLang="en-US" sz="3600" dirty="0" smtClean="0">
                <a:effectLst>
                  <a:outerShdw blurRad="38100" dist="38100" dir="2700000" algn="tl">
                    <a:srgbClr val="000000">
                      <a:alpha val="43137"/>
                    </a:srgbClr>
                  </a:outerShdw>
                </a:effectLst>
                <a:latin typeface="+mj-ea"/>
                <a:ea typeface="+mj-ea"/>
              </a:rPr>
              <a:t>３人</a:t>
            </a:r>
            <a:r>
              <a:rPr lang="ja-JP" altLang="en-US" sz="3200" dirty="0" smtClean="0">
                <a:effectLst>
                  <a:outerShdw blurRad="38100" dist="38100" dir="2700000" algn="tl">
                    <a:srgbClr val="000000">
                      <a:alpha val="43137"/>
                    </a:srgbClr>
                  </a:outerShdw>
                </a:effectLst>
                <a:latin typeface="+mj-ea"/>
                <a:ea typeface="+mj-ea"/>
              </a:rPr>
              <a:t>で</a:t>
            </a:r>
            <a:r>
              <a:rPr lang="ja-JP" altLang="en-US" sz="3600" dirty="0" smtClean="0">
                <a:effectLst>
                  <a:outerShdw blurRad="38100" dist="38100" dir="2700000" algn="tl">
                    <a:srgbClr val="000000">
                      <a:alpha val="43137"/>
                    </a:srgbClr>
                  </a:outerShdw>
                </a:effectLst>
                <a:latin typeface="+mj-ea"/>
                <a:ea typeface="+mj-ea"/>
              </a:rPr>
              <a:t>構成</a:t>
            </a:r>
            <a:endParaRPr lang="en-US" altLang="ja-JP" sz="3600" dirty="0" smtClean="0">
              <a:effectLst>
                <a:outerShdw blurRad="38100" dist="38100" dir="2700000" algn="tl">
                  <a:srgbClr val="000000">
                    <a:alpha val="43137"/>
                  </a:srgbClr>
                </a:outerShdw>
              </a:effectLst>
              <a:latin typeface="+mj-ea"/>
              <a:ea typeface="+mj-ea"/>
            </a:endParaRPr>
          </a:p>
          <a:p>
            <a:r>
              <a:rPr lang="ja-JP" altLang="en-US" sz="3200" dirty="0">
                <a:effectLst>
                  <a:outerShdw blurRad="38100" dist="38100" dir="2700000" algn="tl">
                    <a:srgbClr val="000000">
                      <a:alpha val="43137"/>
                    </a:srgbClr>
                  </a:outerShdw>
                </a:effectLst>
              </a:rPr>
              <a:t>　</a:t>
            </a:r>
            <a:r>
              <a:rPr lang="ja-JP" altLang="en-US" sz="3200" dirty="0" smtClean="0"/>
              <a:t>　</a:t>
            </a:r>
            <a:r>
              <a:rPr lang="ja-JP" altLang="en-US" sz="2000" dirty="0" smtClean="0">
                <a:solidFill>
                  <a:srgbClr val="002060"/>
                </a:solidFill>
              </a:rPr>
              <a:t>・部会委員が欠席時等に分野委員が出席</a:t>
            </a:r>
            <a:endParaRPr lang="en-US" altLang="ja-JP" sz="2000" dirty="0" smtClean="0">
              <a:solidFill>
                <a:srgbClr val="002060"/>
              </a:solidFill>
            </a:endParaRPr>
          </a:p>
        </p:txBody>
      </p:sp>
      <p:grpSp>
        <p:nvGrpSpPr>
          <p:cNvPr id="5" name="グループ化 4"/>
          <p:cNvGrpSpPr/>
          <p:nvPr/>
        </p:nvGrpSpPr>
        <p:grpSpPr>
          <a:xfrm>
            <a:off x="7024818" y="1129554"/>
            <a:ext cx="4607550" cy="5606899"/>
            <a:chOff x="7024818" y="1298085"/>
            <a:chExt cx="4607550" cy="5437907"/>
          </a:xfrm>
        </p:grpSpPr>
        <p:sp>
          <p:nvSpPr>
            <p:cNvPr id="6" name="テキスト ボックス 5"/>
            <p:cNvSpPr txBox="1"/>
            <p:nvPr/>
          </p:nvSpPr>
          <p:spPr>
            <a:xfrm>
              <a:off x="7024818" y="6377792"/>
              <a:ext cx="4548040" cy="358200"/>
            </a:xfrm>
            <a:prstGeom prst="rect">
              <a:avLst/>
            </a:prstGeom>
            <a:noFill/>
          </p:spPr>
          <p:txBody>
            <a:bodyPr wrap="none" rtlCol="0">
              <a:spAutoFit/>
            </a:bodyPr>
            <a:lstStyle/>
            <a:p>
              <a:r>
                <a:rPr lang="en-US" altLang="ja-JP" dirty="0" smtClean="0">
                  <a:latin typeface="+mj-ea"/>
                  <a:ea typeface="+mj-ea"/>
                </a:rPr>
                <a:t>※</a:t>
              </a:r>
              <a:r>
                <a:rPr lang="ja-JP" altLang="en-US" dirty="0" smtClean="0">
                  <a:latin typeface="+mj-ea"/>
                  <a:ea typeface="+mj-ea"/>
                </a:rPr>
                <a:t>うち、</a:t>
              </a:r>
              <a:r>
                <a:rPr lang="en-US" altLang="ja-JP" dirty="0" smtClean="0">
                  <a:latin typeface="+mj-ea"/>
                  <a:ea typeface="+mj-ea"/>
                </a:rPr>
                <a:t>318</a:t>
              </a:r>
              <a:r>
                <a:rPr lang="ja-JP" altLang="en-US" dirty="0">
                  <a:latin typeface="+mj-ea"/>
                  <a:ea typeface="+mj-ea"/>
                </a:rPr>
                <a:t>人が</a:t>
              </a:r>
              <a:r>
                <a:rPr lang="ja-JP" altLang="en-US" dirty="0">
                  <a:effectLst>
                    <a:outerShdw blurRad="38100" dist="38100" dir="2700000" algn="tl">
                      <a:srgbClr val="000000">
                        <a:alpha val="43137"/>
                      </a:srgbClr>
                    </a:outerShdw>
                  </a:effectLst>
                  <a:latin typeface="+mj-ea"/>
                  <a:ea typeface="+mj-ea"/>
                </a:rPr>
                <a:t>部会委員</a:t>
              </a:r>
              <a:r>
                <a:rPr lang="ja-JP" altLang="en-US" dirty="0">
                  <a:latin typeface="+mj-ea"/>
                  <a:ea typeface="+mj-ea"/>
                </a:rPr>
                <a:t>、</a:t>
              </a:r>
              <a:r>
                <a:rPr lang="en-US" altLang="ja-JP" dirty="0">
                  <a:latin typeface="+mj-ea"/>
                  <a:ea typeface="+mj-ea"/>
                </a:rPr>
                <a:t>312</a:t>
              </a:r>
              <a:r>
                <a:rPr lang="ja-JP" altLang="en-US" dirty="0">
                  <a:latin typeface="+mj-ea"/>
                  <a:ea typeface="+mj-ea"/>
                </a:rPr>
                <a:t>人が</a:t>
              </a:r>
              <a:r>
                <a:rPr lang="ja-JP" altLang="en-US" dirty="0">
                  <a:effectLst>
                    <a:outerShdw blurRad="38100" dist="38100" dir="2700000" algn="tl">
                      <a:srgbClr val="000000">
                        <a:alpha val="43137"/>
                      </a:srgbClr>
                    </a:outerShdw>
                  </a:effectLst>
                  <a:latin typeface="+mj-ea"/>
                  <a:ea typeface="+mj-ea"/>
                </a:rPr>
                <a:t>分野</a:t>
              </a:r>
              <a:r>
                <a:rPr lang="ja-JP" altLang="en-US" dirty="0" smtClean="0">
                  <a:effectLst>
                    <a:outerShdw blurRad="38100" dist="38100" dir="2700000" algn="tl">
                      <a:srgbClr val="000000">
                        <a:alpha val="43137"/>
                      </a:srgbClr>
                    </a:outerShdw>
                  </a:effectLst>
                  <a:latin typeface="+mj-ea"/>
                  <a:ea typeface="+mj-ea"/>
                </a:rPr>
                <a:t>委員</a:t>
              </a:r>
              <a:endParaRPr kumimoji="1" lang="ja-JP" altLang="en-US" dirty="0">
                <a:effectLst>
                  <a:outerShdw blurRad="38100" dist="38100" dir="2700000" algn="tl">
                    <a:srgbClr val="000000">
                      <a:alpha val="43137"/>
                    </a:srgbClr>
                  </a:outerShdw>
                </a:effectLst>
                <a:latin typeface="+mj-ea"/>
                <a:ea typeface="+mj-ea"/>
              </a:endParaRPr>
            </a:p>
          </p:txBody>
        </p:sp>
        <p:sp>
          <p:nvSpPr>
            <p:cNvPr id="7" name="テキスト ボックス 6"/>
            <p:cNvSpPr txBox="1"/>
            <p:nvPr/>
          </p:nvSpPr>
          <p:spPr>
            <a:xfrm>
              <a:off x="9594631" y="1298085"/>
              <a:ext cx="2037737" cy="338554"/>
            </a:xfrm>
            <a:prstGeom prst="rect">
              <a:avLst/>
            </a:prstGeom>
            <a:noFill/>
          </p:spPr>
          <p:txBody>
            <a:bodyPr wrap="none" rtlCol="0">
              <a:spAutoFit/>
            </a:bodyPr>
            <a:lstStyle/>
            <a:p>
              <a:r>
                <a:rPr kumimoji="1" lang="ja-JP" altLang="en-US" sz="1600" dirty="0" smtClean="0">
                  <a:latin typeface="+mn-ea"/>
                </a:rPr>
                <a:t>平成</a:t>
              </a:r>
              <a:r>
                <a:rPr kumimoji="1" lang="en-US" altLang="ja-JP" sz="1600" dirty="0" smtClean="0">
                  <a:latin typeface="+mn-ea"/>
                </a:rPr>
                <a:t>27</a:t>
              </a:r>
              <a:r>
                <a:rPr kumimoji="1" lang="ja-JP" altLang="en-US" sz="1600" dirty="0" smtClean="0">
                  <a:latin typeface="+mn-ea"/>
                </a:rPr>
                <a:t>年</a:t>
              </a:r>
              <a:r>
                <a:rPr kumimoji="1" lang="en-US" altLang="ja-JP" sz="1600" dirty="0" smtClean="0">
                  <a:latin typeface="+mn-ea"/>
                </a:rPr>
                <a:t>4</a:t>
              </a:r>
              <a:r>
                <a:rPr kumimoji="1" lang="ja-JP" altLang="en-US" sz="1600" dirty="0" smtClean="0">
                  <a:latin typeface="+mn-ea"/>
                </a:rPr>
                <a:t>月</a:t>
              </a:r>
              <a:r>
                <a:rPr kumimoji="1" lang="en-US" altLang="ja-JP" sz="1600" dirty="0" smtClean="0">
                  <a:latin typeface="+mn-ea"/>
                </a:rPr>
                <a:t>1</a:t>
              </a:r>
              <a:r>
                <a:rPr kumimoji="1" lang="ja-JP" altLang="en-US" sz="1600" dirty="0" smtClean="0">
                  <a:latin typeface="+mn-ea"/>
                </a:rPr>
                <a:t>日現在</a:t>
              </a:r>
              <a:endParaRPr kumimoji="1" lang="ja-JP" altLang="en-US" sz="1600" dirty="0">
                <a:latin typeface="+mn-ea"/>
              </a:endParaRPr>
            </a:p>
          </p:txBody>
        </p:sp>
      </p:grpSp>
      <p:graphicFrame>
        <p:nvGraphicFramePr>
          <p:cNvPr id="8" name="表 7"/>
          <p:cNvGraphicFramePr>
            <a:graphicFrameLocks noGrp="1"/>
          </p:cNvGraphicFramePr>
          <p:nvPr>
            <p:extLst>
              <p:ext uri="{D42A27DB-BD31-4B8C-83A1-F6EECF244321}">
                <p14:modId xmlns:p14="http://schemas.microsoft.com/office/powerpoint/2010/main" val="3986701828"/>
              </p:ext>
            </p:extLst>
          </p:nvPr>
        </p:nvGraphicFramePr>
        <p:xfrm>
          <a:off x="1228165" y="5314427"/>
          <a:ext cx="4755776" cy="1188720"/>
        </p:xfrm>
        <a:graphic>
          <a:graphicData uri="http://schemas.openxmlformats.org/drawingml/2006/table">
            <a:tbl>
              <a:tblPr firstRow="1" bandRow="1">
                <a:tableStyleId>{5C22544A-7EE6-4342-B048-85BDC9FD1C3A}</a:tableStyleId>
              </a:tblPr>
              <a:tblGrid>
                <a:gridCol w="2496670"/>
                <a:gridCol w="2259106"/>
              </a:tblGrid>
              <a:tr h="3184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rPr>
                        <a:t>審査会開催数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latin typeface="+mj-ea"/>
                          <a:ea typeface="+mj-ea"/>
                        </a:rPr>
                        <a:t>　　　  </a:t>
                      </a:r>
                      <a:r>
                        <a:rPr kumimoji="1" lang="en-US" altLang="ja-JP" sz="2000" b="0" dirty="0" smtClean="0">
                          <a:solidFill>
                            <a:schemeClr val="tx1"/>
                          </a:solidFill>
                          <a:latin typeface="+mj-ea"/>
                          <a:ea typeface="+mj-ea"/>
                        </a:rPr>
                        <a:t>2,550</a:t>
                      </a:r>
                      <a:r>
                        <a:rPr kumimoji="1" lang="ja-JP" altLang="en-US" sz="2000" b="0" dirty="0" smtClean="0">
                          <a:solidFill>
                            <a:schemeClr val="tx1"/>
                          </a:solidFill>
                          <a:latin typeface="+mj-ea"/>
                          <a:ea typeface="+mj-ea"/>
                        </a:rPr>
                        <a:t>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rPr>
                        <a:t>審査判定件数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b="0" baseline="0" dirty="0" smtClean="0">
                          <a:solidFill>
                            <a:schemeClr val="tx1"/>
                          </a:solidFill>
                          <a:latin typeface="+mj-ea"/>
                          <a:ea typeface="+mj-ea"/>
                        </a:rPr>
                        <a:t>       </a:t>
                      </a:r>
                      <a:r>
                        <a:rPr kumimoji="1" lang="en-US" altLang="ja-JP" sz="2000" b="0" dirty="0" smtClean="0">
                          <a:solidFill>
                            <a:schemeClr val="tx1"/>
                          </a:solidFill>
                          <a:latin typeface="+mj-ea"/>
                          <a:ea typeface="+mj-ea"/>
                        </a:rPr>
                        <a:t>97,733</a:t>
                      </a:r>
                      <a:r>
                        <a:rPr kumimoji="1" lang="ja-JP" altLang="en-US" sz="2000" b="0" dirty="0" smtClean="0">
                          <a:solidFill>
                            <a:schemeClr val="tx1"/>
                          </a:solidFill>
                          <a:latin typeface="+mj-ea"/>
                          <a:ea typeface="+mj-ea"/>
                        </a:rPr>
                        <a:t>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kumimoji="1" lang="ja-JP" altLang="en-US" sz="2000" b="0" dirty="0" smtClean="0">
                          <a:solidFill>
                            <a:schemeClr val="tx1"/>
                          </a:solidFill>
                        </a:rPr>
                        <a:t>平均審査件数</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l"/>
                      <a:r>
                        <a:rPr kumimoji="1" lang="ja-JP" altLang="en-US" sz="2000" b="0" baseline="0" dirty="0" smtClean="0">
                          <a:solidFill>
                            <a:schemeClr val="tx1"/>
                          </a:solidFill>
                          <a:latin typeface="+mj-ea"/>
                          <a:ea typeface="+mj-ea"/>
                        </a:rPr>
                        <a:t>          </a:t>
                      </a:r>
                      <a:r>
                        <a:rPr kumimoji="1" lang="en-US" altLang="ja-JP" sz="2000" b="0" dirty="0" smtClean="0">
                          <a:solidFill>
                            <a:schemeClr val="tx1"/>
                          </a:solidFill>
                          <a:latin typeface="+mj-ea"/>
                          <a:ea typeface="+mj-ea"/>
                        </a:rPr>
                        <a:t>38.3</a:t>
                      </a:r>
                      <a:r>
                        <a:rPr kumimoji="1" lang="ja-JP" altLang="en-US" sz="2000" b="0" dirty="0" smtClean="0">
                          <a:solidFill>
                            <a:schemeClr val="tx1"/>
                          </a:solidFill>
                          <a:latin typeface="+mj-ea"/>
                          <a:ea typeface="+mj-ea"/>
                        </a:rPr>
                        <a:t>件／</a:t>
                      </a:r>
                      <a:r>
                        <a:rPr kumimoji="1" lang="ja-JP" altLang="en-US" sz="2000" b="0" dirty="0" smtClean="0">
                          <a:solidFill>
                            <a:schemeClr val="tx1"/>
                          </a:solidFill>
                        </a:rPr>
                        <a:t>回</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sp>
        <p:nvSpPr>
          <p:cNvPr id="9" name="テキスト ボックス 8"/>
          <p:cNvSpPr txBox="1"/>
          <p:nvPr/>
        </p:nvSpPr>
        <p:spPr>
          <a:xfrm>
            <a:off x="1228165" y="4914317"/>
            <a:ext cx="2239716" cy="400110"/>
          </a:xfrm>
          <a:prstGeom prst="rect">
            <a:avLst/>
          </a:prstGeom>
          <a:noFill/>
        </p:spPr>
        <p:txBody>
          <a:bodyPr wrap="none" rtlCol="0">
            <a:spAutoFit/>
          </a:bodyPr>
          <a:lstStyle/>
          <a:p>
            <a:r>
              <a:rPr lang="en-US" altLang="ja-JP" sz="2000" dirty="0" smtClean="0">
                <a:effectLst>
                  <a:outerShdw blurRad="38100" dist="38100" dir="2700000" algn="tl">
                    <a:srgbClr val="000000">
                      <a:alpha val="43137"/>
                    </a:srgbClr>
                  </a:outerShdw>
                </a:effectLst>
              </a:rPr>
              <a:t>【</a:t>
            </a:r>
            <a:r>
              <a:rPr lang="ja-JP" altLang="en-US" sz="2000" dirty="0" smtClean="0">
                <a:effectLst>
                  <a:outerShdw blurRad="38100" dist="38100" dir="2700000" algn="tl">
                    <a:srgbClr val="000000">
                      <a:alpha val="43137"/>
                    </a:srgbClr>
                  </a:outerShdw>
                </a:effectLst>
              </a:rPr>
              <a:t>平成</a:t>
            </a:r>
            <a:r>
              <a:rPr lang="en-US" altLang="ja-JP" sz="2000" dirty="0">
                <a:effectLst>
                  <a:outerShdw blurRad="38100" dist="38100" dir="2700000" algn="tl">
                    <a:srgbClr val="000000">
                      <a:alpha val="43137"/>
                    </a:srgbClr>
                  </a:outerShdw>
                </a:effectLst>
              </a:rPr>
              <a:t>27</a:t>
            </a:r>
            <a:r>
              <a:rPr lang="ja-JP" altLang="en-US" sz="2000" dirty="0" smtClean="0">
                <a:effectLst>
                  <a:outerShdw blurRad="38100" dist="38100" dir="2700000" algn="tl">
                    <a:srgbClr val="000000">
                      <a:alpha val="43137"/>
                    </a:srgbClr>
                  </a:outerShdw>
                </a:effectLst>
              </a:rPr>
              <a:t>年度実績</a:t>
            </a:r>
            <a:r>
              <a:rPr lang="en-US" altLang="ja-JP" sz="2000" dirty="0" smtClean="0">
                <a:effectLst>
                  <a:outerShdw blurRad="38100" dist="38100" dir="2700000" algn="tl">
                    <a:srgbClr val="000000">
                      <a:alpha val="43137"/>
                    </a:srgbClr>
                  </a:outerShdw>
                </a:effectLst>
              </a:rPr>
              <a:t>】</a:t>
            </a:r>
            <a:endParaRPr kumimoji="1" lang="ja-JP" altLang="en-US"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612091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578224" y="2211341"/>
            <a:ext cx="10959353" cy="1620838"/>
          </a:xfrm>
        </p:spPr>
        <p:txBody>
          <a:bodyPr/>
          <a:lstStyle/>
          <a:p>
            <a:r>
              <a:rPr kumimoji="1" lang="ja-JP" altLang="en-US" dirty="0" smtClean="0">
                <a:effectLst>
                  <a:outerShdw blurRad="38100" dist="38100" dir="2700000" algn="tl">
                    <a:srgbClr val="000000">
                      <a:alpha val="43137"/>
                    </a:srgbClr>
                  </a:outerShdw>
                </a:effectLst>
              </a:rPr>
              <a:t>３　要介護認定適正化</a:t>
            </a:r>
            <a:r>
              <a:rPr kumimoji="1" lang="ja-JP" altLang="en-US" sz="5400" dirty="0" smtClean="0">
                <a:effectLst>
                  <a:outerShdw blurRad="38100" dist="38100" dir="2700000" algn="tl">
                    <a:srgbClr val="000000">
                      <a:alpha val="43137"/>
                    </a:srgbClr>
                  </a:outerShdw>
                </a:effectLst>
              </a:rPr>
              <a:t>の</a:t>
            </a:r>
            <a:r>
              <a:rPr kumimoji="1" lang="ja-JP" altLang="en-US" dirty="0" smtClean="0">
                <a:effectLst>
                  <a:outerShdw blurRad="38100" dist="38100" dir="2700000" algn="tl">
                    <a:srgbClr val="000000">
                      <a:alpha val="43137"/>
                    </a:srgbClr>
                  </a:outerShdw>
                </a:effectLst>
              </a:rPr>
              <a:t>取</a:t>
            </a:r>
            <a:r>
              <a:rPr kumimoji="1" lang="ja-JP" altLang="en-US" sz="5400" dirty="0" smtClean="0">
                <a:effectLst>
                  <a:outerShdw blurRad="38100" dist="38100" dir="2700000" algn="tl">
                    <a:srgbClr val="000000">
                      <a:alpha val="43137"/>
                    </a:srgbClr>
                  </a:outerShdw>
                </a:effectLst>
              </a:rPr>
              <a:t>り</a:t>
            </a:r>
            <a:r>
              <a:rPr kumimoji="1" lang="ja-JP" altLang="en-US" dirty="0" smtClean="0">
                <a:effectLst>
                  <a:outerShdw blurRad="38100" dist="38100" dir="2700000" algn="tl">
                    <a:srgbClr val="000000">
                      <a:alpha val="43137"/>
                    </a:srgbClr>
                  </a:outerShdw>
                </a:effectLst>
              </a:rPr>
              <a:t>組</a:t>
            </a:r>
            <a:r>
              <a:rPr kumimoji="1" lang="ja-JP" altLang="en-US" sz="5400" dirty="0" smtClean="0">
                <a:effectLst>
                  <a:outerShdw blurRad="38100" dist="38100" dir="2700000" algn="tl">
                    <a:srgbClr val="000000">
                      <a:alpha val="43137"/>
                    </a:srgbClr>
                  </a:outerShdw>
                </a:effectLst>
              </a:rPr>
              <a:t>み</a:t>
            </a:r>
            <a:endParaRPr kumimoji="1" lang="ja-JP" altLang="en-US" sz="5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40274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583433260"/>
              </p:ext>
            </p:extLst>
          </p:nvPr>
        </p:nvGraphicFramePr>
        <p:xfrm>
          <a:off x="605118" y="1417319"/>
          <a:ext cx="10999695" cy="5032969"/>
        </p:xfrm>
        <a:graphic>
          <a:graphicData uri="http://schemas.openxmlformats.org/drawingml/2006/table">
            <a:tbl>
              <a:tblPr firstRow="1" bandRow="1">
                <a:tableStyleId>{5C22544A-7EE6-4342-B048-85BDC9FD1C3A}</a:tableStyleId>
              </a:tblPr>
              <a:tblGrid>
                <a:gridCol w="1490575"/>
                <a:gridCol w="2462860"/>
                <a:gridCol w="2164976"/>
                <a:gridCol w="2407024"/>
                <a:gridCol w="2474260"/>
              </a:tblGrid>
              <a:tr h="543457">
                <a:tc>
                  <a:txBody>
                    <a:bodyPr/>
                    <a:lstStyle/>
                    <a:p>
                      <a:pPr algn="ctr"/>
                      <a:r>
                        <a:rPr kumimoji="1" lang="ja-JP" altLang="en-US" sz="2000" b="0" dirty="0" smtClean="0">
                          <a:solidFill>
                            <a:schemeClr val="tx1"/>
                          </a:solidFill>
                        </a:rPr>
                        <a:t>役割</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gridSpan="2">
                  <a:txBody>
                    <a:bodyPr/>
                    <a:lstStyle/>
                    <a:p>
                      <a:pPr algn="ctr"/>
                      <a:r>
                        <a:rPr kumimoji="1" lang="ja-JP" altLang="en-US" sz="2000" b="0" dirty="0" smtClean="0">
                          <a:solidFill>
                            <a:schemeClr val="tx1"/>
                          </a:solidFill>
                        </a:rPr>
                        <a:t>情報提供者</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hMerge="1">
                  <a:txBody>
                    <a:bodyPr/>
                    <a:lstStyle/>
                    <a:p>
                      <a:endParaRPr kumimoji="1" lang="ja-JP"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rPr>
                        <a:t>コーディネーター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rPr>
                        <a:t>意思決定の場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9039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rPr>
                        <a:t>対象者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kumimoji="1" lang="ja-JP" altLang="en-US" sz="2800" b="0" dirty="0" smtClean="0">
                          <a:solidFill>
                            <a:schemeClr val="bg1"/>
                          </a:solidFill>
                          <a:effectLst>
                            <a:outerShdw blurRad="38100" dist="38100" dir="2700000" algn="tl">
                              <a:srgbClr val="000000">
                                <a:alpha val="43137"/>
                              </a:srgbClr>
                            </a:outerShdw>
                          </a:effectLst>
                        </a:rPr>
                        <a:t>認定調査員</a:t>
                      </a:r>
                      <a:endParaRPr kumimoji="1" lang="ja-JP" altLang="en-US" sz="2800" b="0" dirty="0">
                        <a:solidFill>
                          <a:schemeClr val="bg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2800" b="0" dirty="0" smtClean="0">
                          <a:solidFill>
                            <a:schemeClr val="bg1"/>
                          </a:solidFill>
                          <a:effectLst>
                            <a:outerShdw blurRad="38100" dist="38100" dir="2700000" algn="tl">
                              <a:srgbClr val="000000">
                                <a:alpha val="43137"/>
                              </a:srgbClr>
                            </a:outerShdw>
                          </a:effectLst>
                        </a:rPr>
                        <a:t>主治医</a:t>
                      </a:r>
                      <a:endParaRPr kumimoji="1" lang="ja-JP" altLang="en-US" sz="2800" b="0" dirty="0">
                        <a:solidFill>
                          <a:schemeClr val="bg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2800" b="0" dirty="0" smtClean="0">
                          <a:solidFill>
                            <a:schemeClr val="bg1"/>
                          </a:solidFill>
                          <a:effectLst>
                            <a:outerShdw blurRad="38100" dist="38100" dir="2700000" algn="tl">
                              <a:srgbClr val="000000">
                                <a:alpha val="43137"/>
                              </a:srgbClr>
                            </a:outerShdw>
                          </a:effectLst>
                        </a:rPr>
                        <a:t>事務局職員</a:t>
                      </a:r>
                      <a:endParaRPr kumimoji="1" lang="ja-JP" altLang="en-US" sz="2800" b="0" dirty="0">
                        <a:solidFill>
                          <a:schemeClr val="bg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2800" b="0" dirty="0" smtClean="0">
                          <a:solidFill>
                            <a:schemeClr val="bg1"/>
                          </a:solidFill>
                          <a:effectLst>
                            <a:outerShdw blurRad="38100" dist="38100" dir="2700000" algn="tl">
                              <a:srgbClr val="000000">
                                <a:alpha val="43137"/>
                              </a:srgbClr>
                            </a:outerShdw>
                          </a:effectLst>
                        </a:rPr>
                        <a:t>審査会委員</a:t>
                      </a:r>
                      <a:endParaRPr kumimoji="1" lang="ja-JP" altLang="en-US" sz="2800" b="0" dirty="0">
                        <a:solidFill>
                          <a:schemeClr val="bg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607619">
                <a:tc>
                  <a:txBody>
                    <a:bodyPr/>
                    <a:lstStyle/>
                    <a:p>
                      <a:pPr algn="ctr"/>
                      <a:r>
                        <a:rPr kumimoji="1" lang="ja-JP" altLang="en-US" sz="2000" b="0" dirty="0" smtClean="0">
                          <a:solidFill>
                            <a:schemeClr val="tx1"/>
                          </a:solidFill>
                        </a:rPr>
                        <a:t>対象者数</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kumimoji="1" lang="en-US" altLang="ja-JP" sz="2000" b="0" dirty="0" smtClean="0">
                          <a:solidFill>
                            <a:schemeClr val="tx1"/>
                          </a:solidFill>
                          <a:latin typeface="+mn-ea"/>
                          <a:ea typeface="+mn-ea"/>
                        </a:rPr>
                        <a:t>4,300</a:t>
                      </a:r>
                      <a:r>
                        <a:rPr kumimoji="1" lang="ja-JP" altLang="en-US" sz="2000" b="0" dirty="0" smtClean="0">
                          <a:solidFill>
                            <a:schemeClr val="tx1"/>
                          </a:solidFill>
                          <a:latin typeface="+mn-ea"/>
                          <a:ea typeface="+mn-ea"/>
                        </a:rPr>
                        <a:t>人</a:t>
                      </a:r>
                      <a:endParaRPr kumimoji="1" lang="ja-JP" altLang="en-US" sz="20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ja-JP" altLang="en-US" sz="2000" b="0" dirty="0" smtClean="0">
                          <a:solidFill>
                            <a:schemeClr val="tx1"/>
                          </a:solidFill>
                          <a:latin typeface="+mn-ea"/>
                          <a:ea typeface="+mn-ea"/>
                        </a:rPr>
                        <a:t>（市内医師）</a:t>
                      </a:r>
                      <a:endParaRPr kumimoji="1" lang="en-US" altLang="ja-JP" sz="2000" b="0" dirty="0" smtClean="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000" b="0" dirty="0" smtClean="0">
                          <a:solidFill>
                            <a:schemeClr val="tx1"/>
                          </a:solidFill>
                          <a:latin typeface="+mn-ea"/>
                          <a:ea typeface="+mn-ea"/>
                        </a:rPr>
                        <a:t>140</a:t>
                      </a:r>
                      <a:r>
                        <a:rPr kumimoji="1" lang="ja-JP" altLang="en-US" sz="2000" b="0" dirty="0" smtClean="0">
                          <a:solidFill>
                            <a:schemeClr val="tx1"/>
                          </a:solidFill>
                          <a:latin typeface="+mn-ea"/>
                          <a:ea typeface="+mn-ea"/>
                        </a:rPr>
                        <a:t>人</a:t>
                      </a:r>
                      <a:endParaRPr kumimoji="1" lang="ja-JP" altLang="en-US" sz="20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000" b="0" dirty="0" smtClean="0">
                          <a:solidFill>
                            <a:schemeClr val="tx1"/>
                          </a:solidFill>
                          <a:latin typeface="+mn-ea"/>
                          <a:ea typeface="+mn-ea"/>
                        </a:rPr>
                        <a:t>630</a:t>
                      </a:r>
                      <a:r>
                        <a:rPr kumimoji="1" lang="ja-JP" altLang="en-US" sz="2000" b="0" dirty="0" smtClean="0">
                          <a:solidFill>
                            <a:schemeClr val="tx1"/>
                          </a:solidFill>
                          <a:latin typeface="+mn-ea"/>
                          <a:ea typeface="+mn-ea"/>
                        </a:rPr>
                        <a:t>人</a:t>
                      </a:r>
                      <a:endParaRPr kumimoji="1" lang="ja-JP" altLang="en-US" sz="20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r>
              <a:tr h="2977912">
                <a:tc>
                  <a:txBody>
                    <a:bodyPr/>
                    <a:lstStyle/>
                    <a:p>
                      <a:pPr algn="ctr"/>
                      <a:r>
                        <a:rPr kumimoji="1" lang="ja-JP" altLang="en-US" sz="2000" b="0" dirty="0" smtClean="0">
                          <a:solidFill>
                            <a:schemeClr val="tx1"/>
                          </a:solidFill>
                        </a:rPr>
                        <a:t>取組内容</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174625" indent="-174625">
                        <a:buFont typeface="Wingdings" panose="05000000000000000000" pitchFamily="2" charset="2"/>
                        <a:buChar char="l"/>
                      </a:pPr>
                      <a:r>
                        <a:rPr kumimoji="1" lang="ja-JP" altLang="en-US" sz="2000" b="0" dirty="0" smtClean="0">
                          <a:solidFill>
                            <a:schemeClr val="tx1"/>
                          </a:solidFill>
                        </a:rPr>
                        <a:t>全件書面点検</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研修（新任、現任）</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補助票の配布</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同行と代行</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区・センター連絡会</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174625" indent="-174625">
                        <a:buFont typeface="Wingdings" panose="05000000000000000000" pitchFamily="2" charset="2"/>
                        <a:buChar char="l"/>
                      </a:pPr>
                      <a:r>
                        <a:rPr kumimoji="1" lang="ja-JP" altLang="en-US" sz="2000" b="0" dirty="0" smtClean="0">
                          <a:solidFill>
                            <a:schemeClr val="tx1"/>
                          </a:solidFill>
                        </a:rPr>
                        <a:t>主治医意見書記入講習会</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主治医意見書の不適切事例に対する協力依頼</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174625" indent="-174625">
                        <a:buFont typeface="Wingdings" panose="05000000000000000000" pitchFamily="2" charset="2"/>
                        <a:buChar char="l"/>
                      </a:pPr>
                      <a:r>
                        <a:rPr kumimoji="1" lang="ja-JP" altLang="en-US" sz="2000" b="0" dirty="0" smtClean="0">
                          <a:solidFill>
                            <a:schemeClr val="tx1"/>
                          </a:solidFill>
                        </a:rPr>
                        <a:t>保健師等の配置</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事務局研修</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点検マニュアル</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174625" indent="-174625">
                        <a:buFont typeface="Wingdings" panose="05000000000000000000" pitchFamily="2" charset="2"/>
                        <a:buChar char="l"/>
                      </a:pPr>
                      <a:r>
                        <a:rPr kumimoji="1" lang="ja-JP" altLang="en-US" sz="2000" b="0" dirty="0" smtClean="0">
                          <a:solidFill>
                            <a:schemeClr val="tx1"/>
                          </a:solidFill>
                        </a:rPr>
                        <a:t>研修（新任・現任）</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協議会</a:t>
                      </a:r>
                      <a:endParaRPr kumimoji="1" lang="en-US" altLang="ja-JP" sz="2000" b="0" dirty="0" smtClean="0">
                        <a:solidFill>
                          <a:schemeClr val="tx1"/>
                        </a:solidFill>
                      </a:endParaRPr>
                    </a:p>
                    <a:p>
                      <a:pPr marL="174625" indent="-174625">
                        <a:buFont typeface="Wingdings" panose="05000000000000000000" pitchFamily="2" charset="2"/>
                        <a:buChar char="l"/>
                      </a:pPr>
                      <a:endParaRPr kumimoji="1" lang="en-US" altLang="ja-JP" sz="2000" b="0" dirty="0" smtClean="0">
                        <a:solidFill>
                          <a:schemeClr val="tx1"/>
                        </a:solidFill>
                      </a:endParaRPr>
                    </a:p>
                    <a:p>
                      <a:pPr marL="174625" indent="-174625">
                        <a:buFont typeface="Wingdings" panose="05000000000000000000" pitchFamily="2" charset="2"/>
                        <a:buChar char="l"/>
                      </a:pPr>
                      <a:r>
                        <a:rPr kumimoji="1" lang="ja-JP" altLang="en-US" sz="2000" b="0" dirty="0" smtClean="0">
                          <a:solidFill>
                            <a:schemeClr val="tx1"/>
                          </a:solidFill>
                        </a:rPr>
                        <a:t>審査判定ルール確認票</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r>
            </a:tbl>
          </a:graphicData>
        </a:graphic>
      </p:graphicFrame>
      <p:sp>
        <p:nvSpPr>
          <p:cNvPr id="3" name="テキスト ボックス 2"/>
          <p:cNvSpPr txBox="1"/>
          <p:nvPr/>
        </p:nvSpPr>
        <p:spPr>
          <a:xfrm>
            <a:off x="2134166" y="349624"/>
            <a:ext cx="7941598" cy="707886"/>
          </a:xfrm>
          <a:prstGeom prst="rect">
            <a:avLst/>
          </a:prstGeom>
          <a:noFill/>
        </p:spPr>
        <p:txBody>
          <a:bodyPr wrap="none" rtlCol="0">
            <a:spAutoFit/>
          </a:bodyPr>
          <a:lstStyle/>
          <a:p>
            <a:r>
              <a:rPr kumimoji="1" lang="ja-JP" altLang="en-US" sz="4000" dirty="0" smtClean="0">
                <a:effectLst>
                  <a:outerShdw blurRad="38100" dist="38100" dir="2700000" algn="tl">
                    <a:srgbClr val="000000">
                      <a:alpha val="43137"/>
                    </a:srgbClr>
                  </a:outerShdw>
                </a:effectLst>
              </a:rPr>
              <a:t>要介護認定適正化</a:t>
            </a:r>
            <a:r>
              <a:rPr kumimoji="1" lang="ja-JP" altLang="en-US" sz="3600" dirty="0" smtClean="0">
                <a:effectLst>
                  <a:outerShdw blurRad="38100" dist="38100" dir="2700000" algn="tl">
                    <a:srgbClr val="000000">
                      <a:alpha val="43137"/>
                    </a:srgbClr>
                  </a:outerShdw>
                </a:effectLst>
              </a:rPr>
              <a:t>の</a:t>
            </a:r>
            <a:r>
              <a:rPr kumimoji="1" lang="ja-JP" altLang="en-US" sz="4000" dirty="0" smtClean="0">
                <a:effectLst>
                  <a:outerShdw blurRad="38100" dist="38100" dir="2700000" algn="tl">
                    <a:srgbClr val="000000">
                      <a:alpha val="43137"/>
                    </a:srgbClr>
                  </a:outerShdw>
                </a:effectLst>
              </a:rPr>
              <a:t>取</a:t>
            </a:r>
            <a:r>
              <a:rPr kumimoji="1" lang="ja-JP" altLang="en-US" sz="3600" dirty="0" smtClean="0">
                <a:effectLst>
                  <a:outerShdw blurRad="38100" dist="38100" dir="2700000" algn="tl">
                    <a:srgbClr val="000000">
                      <a:alpha val="43137"/>
                    </a:srgbClr>
                  </a:outerShdw>
                </a:effectLst>
              </a:rPr>
              <a:t>り</a:t>
            </a:r>
            <a:r>
              <a:rPr kumimoji="1" lang="ja-JP" altLang="en-US" sz="4000" dirty="0" smtClean="0">
                <a:effectLst>
                  <a:outerShdw blurRad="38100" dist="38100" dir="2700000" algn="tl">
                    <a:srgbClr val="000000">
                      <a:alpha val="43137"/>
                    </a:srgbClr>
                  </a:outerShdw>
                </a:effectLst>
              </a:rPr>
              <a:t>組</a:t>
            </a:r>
            <a:r>
              <a:rPr kumimoji="1" lang="ja-JP" altLang="en-US" sz="3600" dirty="0" smtClean="0">
                <a:effectLst>
                  <a:outerShdw blurRad="38100" dist="38100" dir="2700000" algn="tl">
                    <a:srgbClr val="000000">
                      <a:alpha val="43137"/>
                    </a:srgbClr>
                  </a:outerShdw>
                </a:effectLst>
              </a:rPr>
              <a:t>み</a:t>
            </a:r>
            <a:r>
              <a:rPr lang="ja-JP" altLang="en-US" sz="3200" dirty="0">
                <a:effectLst>
                  <a:outerShdw blurRad="38100" dist="38100" dir="2700000" algn="tl">
                    <a:srgbClr val="000000">
                      <a:alpha val="43137"/>
                    </a:srgbClr>
                  </a:outerShdw>
                </a:effectLst>
              </a:rPr>
              <a:t>（</a:t>
            </a:r>
            <a:r>
              <a:rPr kumimoji="1" lang="ja-JP" altLang="en-US" sz="3600" dirty="0" smtClean="0">
                <a:effectLst>
                  <a:outerShdw blurRad="38100" dist="38100" dir="2700000" algn="tl">
                    <a:srgbClr val="000000">
                      <a:alpha val="43137"/>
                    </a:srgbClr>
                  </a:outerShdw>
                </a:effectLst>
              </a:rPr>
              <a:t>概要）</a:t>
            </a:r>
            <a:endParaRPr kumimoji="1" lang="ja-JP" alt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08769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365125"/>
            <a:ext cx="10515600" cy="824947"/>
          </a:xfrm>
        </p:spPr>
        <p:txBody>
          <a:bodyPr>
            <a:normAutofit/>
          </a:bodyPr>
          <a:lstStyle/>
          <a:p>
            <a:pPr algn="ctr"/>
            <a:r>
              <a:rPr lang="ja-JP" altLang="en-US" sz="4000" dirty="0">
                <a:effectLst>
                  <a:outerShdw blurRad="38100" dist="38100" dir="2700000" algn="tl">
                    <a:srgbClr val="000000">
                      <a:alpha val="43137"/>
                    </a:srgbClr>
                  </a:outerShdw>
                </a:effectLst>
              </a:rPr>
              <a:t>認定調査</a:t>
            </a:r>
            <a:r>
              <a:rPr lang="ja-JP" altLang="en-US" sz="3600" dirty="0">
                <a:effectLst>
                  <a:outerShdw blurRad="38100" dist="38100" dir="2700000" algn="tl">
                    <a:srgbClr val="000000">
                      <a:alpha val="43137"/>
                    </a:srgbClr>
                  </a:outerShdw>
                </a:effectLst>
              </a:rPr>
              <a:t>にかかる</a:t>
            </a:r>
            <a:r>
              <a:rPr lang="ja-JP" altLang="en-US" sz="4000" dirty="0" smtClean="0">
                <a:effectLst>
                  <a:outerShdw blurRad="38100" dist="38100" dir="2700000" algn="tl">
                    <a:srgbClr val="000000">
                      <a:alpha val="43137"/>
                    </a:srgbClr>
                  </a:outerShdw>
                </a:effectLst>
              </a:rPr>
              <a:t>適正化</a:t>
            </a:r>
            <a:r>
              <a:rPr lang="ja-JP" altLang="en-US" sz="3600" dirty="0" smtClean="0">
                <a:effectLst>
                  <a:outerShdw blurRad="38100" dist="38100" dir="2700000" algn="tl">
                    <a:srgbClr val="000000">
                      <a:alpha val="43137"/>
                    </a:srgbClr>
                  </a:outerShdw>
                </a:effectLst>
              </a:rPr>
              <a:t>の</a:t>
            </a:r>
            <a:r>
              <a:rPr lang="ja-JP" altLang="en-US" sz="4000" dirty="0" smtClean="0">
                <a:effectLst>
                  <a:outerShdw blurRad="38100" dist="38100" dir="2700000" algn="tl">
                    <a:srgbClr val="000000">
                      <a:alpha val="43137"/>
                    </a:srgbClr>
                  </a:outerShdw>
                </a:effectLst>
              </a:rPr>
              <a:t>取</a:t>
            </a:r>
            <a:r>
              <a:rPr lang="ja-JP" altLang="en-US" sz="3600" dirty="0" smtClean="0">
                <a:effectLst>
                  <a:outerShdw blurRad="38100" dist="38100" dir="2700000" algn="tl">
                    <a:srgbClr val="000000">
                      <a:alpha val="43137"/>
                    </a:srgbClr>
                  </a:outerShdw>
                </a:effectLst>
              </a:rPr>
              <a:t>り</a:t>
            </a:r>
            <a:r>
              <a:rPr lang="ja-JP" altLang="en-US" sz="4000" dirty="0" smtClean="0">
                <a:effectLst>
                  <a:outerShdw blurRad="38100" dist="38100" dir="2700000" algn="tl">
                    <a:srgbClr val="000000">
                      <a:alpha val="43137"/>
                    </a:srgbClr>
                  </a:outerShdw>
                </a:effectLst>
              </a:rPr>
              <a:t>組</a:t>
            </a:r>
            <a:r>
              <a:rPr lang="ja-JP" altLang="en-US" sz="3600" dirty="0" smtClean="0">
                <a:effectLst>
                  <a:outerShdw blurRad="38100" dist="38100" dir="2700000" algn="tl">
                    <a:srgbClr val="000000">
                      <a:alpha val="43137"/>
                    </a:srgbClr>
                  </a:outerShdw>
                </a:effectLst>
              </a:rPr>
              <a:t>み</a:t>
            </a:r>
            <a:endParaRPr kumimoji="1" lang="ja-JP" altLang="en-US" sz="4000" dirty="0">
              <a:effectLst>
                <a:outerShdw blurRad="38100" dist="38100" dir="2700000" algn="tl">
                  <a:srgbClr val="000000">
                    <a:alpha val="43137"/>
                  </a:srgbClr>
                </a:outerShdw>
              </a:effectLst>
            </a:endParaRPr>
          </a:p>
        </p:txBody>
      </p:sp>
      <p:graphicFrame>
        <p:nvGraphicFramePr>
          <p:cNvPr id="6" name="表 5"/>
          <p:cNvGraphicFramePr>
            <a:graphicFrameLocks noGrp="1"/>
          </p:cNvGraphicFramePr>
          <p:nvPr>
            <p:extLst>
              <p:ext uri="{D42A27DB-BD31-4B8C-83A1-F6EECF244321}">
                <p14:modId xmlns:p14="http://schemas.microsoft.com/office/powerpoint/2010/main" val="2667835052"/>
              </p:ext>
            </p:extLst>
          </p:nvPr>
        </p:nvGraphicFramePr>
        <p:xfrm>
          <a:off x="505253" y="1371600"/>
          <a:ext cx="11181494" cy="5096434"/>
        </p:xfrm>
        <a:graphic>
          <a:graphicData uri="http://schemas.openxmlformats.org/drawingml/2006/table">
            <a:tbl>
              <a:tblPr firstRow="1" bandRow="1">
                <a:tableStyleId>{5C22544A-7EE6-4342-B048-85BDC9FD1C3A}</a:tableStyleId>
              </a:tblPr>
              <a:tblGrid>
                <a:gridCol w="2321942"/>
                <a:gridCol w="1785146"/>
                <a:gridCol w="7074406"/>
              </a:tblGrid>
              <a:tr h="523105">
                <a:tc>
                  <a:txBody>
                    <a:bodyPr/>
                    <a:lstStyle/>
                    <a:p>
                      <a:pPr algn="ctr"/>
                      <a:r>
                        <a:rPr kumimoji="1" lang="ja-JP" altLang="en-US" b="0" dirty="0" smtClean="0">
                          <a:solidFill>
                            <a:schemeClr val="tx1"/>
                          </a:solidFill>
                        </a:rPr>
                        <a:t>区分</a:t>
                      </a:r>
                      <a:endParaRPr kumimoji="1" lang="ja-JP" altLang="en-US"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b="0" dirty="0" smtClean="0">
                          <a:solidFill>
                            <a:schemeClr val="tx1"/>
                          </a:solidFill>
                        </a:rPr>
                        <a:t>頻度等</a:t>
                      </a:r>
                      <a:endParaRPr kumimoji="1" lang="ja-JP" altLang="en-US"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b="0" dirty="0" smtClean="0">
                          <a:solidFill>
                            <a:schemeClr val="tx1"/>
                          </a:solidFill>
                        </a:rPr>
                        <a:t>内容</a:t>
                      </a:r>
                      <a:endParaRPr kumimoji="1" lang="ja-JP" altLang="en-US"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76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dirty="0" smtClean="0">
                          <a:effectLst>
                            <a:outerShdw blurRad="38100" dist="38100" dir="2700000" algn="tl">
                              <a:srgbClr val="000000">
                                <a:alpha val="43137"/>
                              </a:srgbClr>
                            </a:outerShdw>
                          </a:effectLst>
                        </a:rPr>
                        <a:t>全件書面点検</a:t>
                      </a:r>
                      <a:endParaRPr lang="en-US" altLang="ja-JP" sz="2000" dirty="0" smtClean="0">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smtClean="0"/>
                        <a:t>常時</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事務受託法人及び事業所から提出された認定調査票の全件について、事務局職員（区役所担当者）が内容の確認・点検を行い、必要に応じて補記、助言を行う。</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76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dirty="0" smtClean="0">
                          <a:effectLst>
                            <a:outerShdw blurRad="38100" dist="38100" dir="2700000" algn="tl">
                              <a:srgbClr val="000000">
                                <a:alpha val="43137"/>
                              </a:srgbClr>
                            </a:outerShdw>
                          </a:effectLst>
                        </a:rPr>
                        <a:t>認定調査員研修（新任、現任）</a:t>
                      </a:r>
                      <a:endParaRPr lang="en-US" altLang="ja-JP" sz="2000" dirty="0" smtClean="0">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smtClean="0"/>
                        <a:t>現任研修は</a:t>
                      </a:r>
                      <a:endParaRPr kumimoji="1" lang="en-US" altLang="ja-JP" dirty="0" smtClean="0"/>
                    </a:p>
                    <a:p>
                      <a:pPr algn="ctr"/>
                      <a:r>
                        <a:rPr kumimoji="1" lang="ja-JP" altLang="en-US" dirty="0" smtClean="0"/>
                        <a:t>年１回</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新任研修とは別に、全調査員を対象とした半日間の現任研修を年１回（秋）開催。</a:t>
                      </a:r>
                      <a:r>
                        <a:rPr kumimoji="1" lang="ja-JP" altLang="en-US" sz="1400" dirty="0" smtClean="0"/>
                        <a:t>（</a:t>
                      </a:r>
                      <a:r>
                        <a:rPr kumimoji="1" lang="ja-JP" altLang="en-US" sz="1400" dirty="0" smtClean="0">
                          <a:latin typeface="+mj-ea"/>
                          <a:ea typeface="+mj-ea"/>
                        </a:rPr>
                        <a:t>Ｈ２７参加人数</a:t>
                      </a:r>
                      <a:r>
                        <a:rPr kumimoji="1" lang="ja-JP" altLang="en-US" sz="1400" dirty="0" smtClean="0"/>
                        <a:t>：１，８７１人）</a:t>
                      </a:r>
                      <a:endParaRPr kumimoji="1" lang="en-US" altLang="ja-JP" sz="1400" dirty="0" smtClean="0"/>
                    </a:p>
                    <a:p>
                      <a:r>
                        <a:rPr kumimoji="1" lang="ja-JP" altLang="en-US" dirty="0" smtClean="0"/>
                        <a:t>その他、各区で必要に応じ出張研修等を実施。</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76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dirty="0" smtClean="0">
                          <a:effectLst>
                            <a:outerShdw blurRad="38100" dist="38100" dir="2700000" algn="tl">
                              <a:srgbClr val="000000">
                                <a:alpha val="43137"/>
                              </a:srgbClr>
                            </a:outerShdw>
                          </a:effectLst>
                        </a:rPr>
                        <a:t>補助票の配布</a:t>
                      </a:r>
                      <a:endParaRPr lang="en-US" altLang="ja-JP" sz="2000" dirty="0" smtClean="0">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smtClean="0"/>
                        <a:t>随時</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「認定調査員テキスト」の要点をわかりやすくまとめた資料（</a:t>
                      </a:r>
                      <a:r>
                        <a:rPr kumimoji="1" lang="en-US" altLang="ja-JP" dirty="0" smtClean="0">
                          <a:latin typeface="+mn-ea"/>
                          <a:ea typeface="+mn-ea"/>
                        </a:rPr>
                        <a:t>12</a:t>
                      </a:r>
                      <a:r>
                        <a:rPr kumimoji="1" lang="ja-JP" altLang="en-US" dirty="0" smtClean="0"/>
                        <a:t>頁）を研修等で随時配布。　</a:t>
                      </a:r>
                      <a:r>
                        <a:rPr kumimoji="1" lang="en-US" altLang="ja-JP" dirty="0" smtClean="0"/>
                        <a:t>【</a:t>
                      </a:r>
                      <a:r>
                        <a:rPr kumimoji="1" lang="ja-JP" altLang="en-US" dirty="0" smtClean="0"/>
                        <a:t>別紙１参照）</a:t>
                      </a:r>
                      <a:r>
                        <a:rPr kumimoji="1" lang="en-US" altLang="ja-JP" dirty="0" smtClean="0"/>
                        <a:t>】</a:t>
                      </a:r>
                    </a:p>
                    <a:p>
                      <a:r>
                        <a:rPr kumimoji="1" lang="ja-JP" altLang="en-US" dirty="0" smtClean="0"/>
                        <a:t>「ＮＡＧＯＹＡかいごネット」からダウンロードも可</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289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dirty="0" smtClean="0">
                          <a:effectLst>
                            <a:outerShdw blurRad="38100" dist="38100" dir="2700000" algn="tl">
                              <a:srgbClr val="000000">
                                <a:alpha val="43137"/>
                              </a:srgbClr>
                            </a:outerShdw>
                          </a:effectLst>
                        </a:rPr>
                        <a:t>同行と代行</a:t>
                      </a:r>
                      <a:endParaRPr lang="en-US" altLang="ja-JP" sz="2000" dirty="0" smtClean="0">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smtClean="0"/>
                        <a:t>年間約２００件</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各区で対象事業所を選定の上、市職員が、調査員に「同行」したり、調査を「代行」（調査員は随行）して、必要な助言を行う。</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76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dirty="0" smtClean="0">
                          <a:effectLst>
                            <a:outerShdw blurRad="38100" dist="38100" dir="2700000" algn="tl">
                              <a:srgbClr val="000000">
                                <a:alpha val="43137"/>
                              </a:srgbClr>
                            </a:outerShdw>
                          </a:effectLst>
                        </a:rPr>
                        <a:t>区・センター連絡会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smtClean="0"/>
                        <a:t>年数回</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指定事務受託法人（認定調査センター）と区の事務局職員が４つの圏域ごとに連絡会を開催し、認定調査にかかる連絡調整を行う。</a:t>
                      </a:r>
                      <a:endParaRPr kumimoji="1" lang="en-US" altLang="ja-JP" dirty="0" smtClean="0"/>
                    </a:p>
                    <a:p>
                      <a:r>
                        <a:rPr kumimoji="1" lang="ja-JP" altLang="en-US" dirty="0" smtClean="0"/>
                        <a:t>その他、４センターと局職員での連絡会も開催。</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399769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70996"/>
            <a:ext cx="10515600" cy="1140946"/>
          </a:xfrm>
        </p:spPr>
        <p:txBody>
          <a:bodyPr>
            <a:normAutofit/>
          </a:bodyPr>
          <a:lstStyle/>
          <a:p>
            <a:pPr algn="ctr"/>
            <a:r>
              <a:rPr kumimoji="1" lang="ja-JP" altLang="en-US" sz="4000" dirty="0" smtClean="0">
                <a:effectLst>
                  <a:outerShdw blurRad="38100" dist="38100" dir="2700000" algn="tl">
                    <a:srgbClr val="000000">
                      <a:alpha val="43137"/>
                    </a:srgbClr>
                  </a:outerShdw>
                </a:effectLst>
              </a:rPr>
              <a:t>主治医意見書</a:t>
            </a:r>
            <a:r>
              <a:rPr kumimoji="1" lang="ja-JP" altLang="en-US" sz="3600" dirty="0" smtClean="0">
                <a:effectLst>
                  <a:outerShdw blurRad="38100" dist="38100" dir="2700000" algn="tl">
                    <a:srgbClr val="000000">
                      <a:alpha val="43137"/>
                    </a:srgbClr>
                  </a:outerShdw>
                </a:effectLst>
              </a:rPr>
              <a:t>にかかる</a:t>
            </a:r>
            <a:r>
              <a:rPr kumimoji="1" lang="ja-JP" altLang="en-US" sz="4000" dirty="0" smtClean="0">
                <a:effectLst>
                  <a:outerShdw blurRad="38100" dist="38100" dir="2700000" algn="tl">
                    <a:srgbClr val="000000">
                      <a:alpha val="43137"/>
                    </a:srgbClr>
                  </a:outerShdw>
                </a:effectLst>
              </a:rPr>
              <a:t>適正化</a:t>
            </a:r>
            <a:r>
              <a:rPr lang="ja-JP" altLang="en-US" sz="3600" dirty="0">
                <a:effectLst>
                  <a:outerShdw blurRad="38100" dist="38100" dir="2700000" algn="tl">
                    <a:srgbClr val="000000">
                      <a:alpha val="43137"/>
                    </a:srgbClr>
                  </a:outerShdw>
                </a:effectLst>
              </a:rPr>
              <a:t>の</a:t>
            </a:r>
            <a:r>
              <a:rPr lang="ja-JP" altLang="en-US" sz="4000" dirty="0">
                <a:effectLst>
                  <a:outerShdw blurRad="38100" dist="38100" dir="2700000" algn="tl">
                    <a:srgbClr val="000000">
                      <a:alpha val="43137"/>
                    </a:srgbClr>
                  </a:outerShdw>
                </a:effectLst>
              </a:rPr>
              <a:t>取</a:t>
            </a:r>
            <a:r>
              <a:rPr lang="ja-JP" altLang="en-US" sz="3600" dirty="0">
                <a:effectLst>
                  <a:outerShdw blurRad="38100" dist="38100" dir="2700000" algn="tl">
                    <a:srgbClr val="000000">
                      <a:alpha val="43137"/>
                    </a:srgbClr>
                  </a:outerShdw>
                </a:effectLst>
              </a:rPr>
              <a:t>り</a:t>
            </a:r>
            <a:r>
              <a:rPr lang="ja-JP" altLang="en-US" sz="4000" dirty="0">
                <a:effectLst>
                  <a:outerShdw blurRad="38100" dist="38100" dir="2700000" algn="tl">
                    <a:srgbClr val="000000">
                      <a:alpha val="43137"/>
                    </a:srgbClr>
                  </a:outerShdw>
                </a:effectLst>
              </a:rPr>
              <a:t>組</a:t>
            </a:r>
            <a:r>
              <a:rPr lang="ja-JP" altLang="en-US" sz="3600" dirty="0">
                <a:effectLst>
                  <a:outerShdw blurRad="38100" dist="38100" dir="2700000" algn="tl">
                    <a:srgbClr val="000000">
                      <a:alpha val="43137"/>
                    </a:srgbClr>
                  </a:outerShdw>
                </a:effectLst>
              </a:rPr>
              <a:t>み</a:t>
            </a:r>
            <a:endParaRPr kumimoji="1" lang="ja-JP" altLang="en-US" sz="3600" dirty="0">
              <a:effectLst>
                <a:outerShdw blurRad="38100" dist="38100" dir="2700000" algn="tl">
                  <a:srgbClr val="000000">
                    <a:alpha val="43137"/>
                  </a:srgbClr>
                </a:outerShdw>
              </a:effectLst>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719190217"/>
              </p:ext>
            </p:extLst>
          </p:nvPr>
        </p:nvGraphicFramePr>
        <p:xfrm>
          <a:off x="685800" y="1691152"/>
          <a:ext cx="10668000" cy="3996952"/>
        </p:xfrm>
        <a:graphic>
          <a:graphicData uri="http://schemas.openxmlformats.org/drawingml/2006/table">
            <a:tbl>
              <a:tblPr firstRow="1" bandRow="1">
                <a:tableStyleId>{5C22544A-7EE6-4342-B048-85BDC9FD1C3A}</a:tableStyleId>
              </a:tblPr>
              <a:tblGrid>
                <a:gridCol w="2891118"/>
                <a:gridCol w="2460811"/>
                <a:gridCol w="5316071"/>
              </a:tblGrid>
              <a:tr h="594713">
                <a:tc>
                  <a:txBody>
                    <a:bodyPr/>
                    <a:lstStyle/>
                    <a:p>
                      <a:pPr algn="ctr"/>
                      <a:r>
                        <a:rPr kumimoji="1" lang="ja-JP" altLang="en-US" sz="2000" b="0" dirty="0" smtClean="0">
                          <a:solidFill>
                            <a:schemeClr val="tx1"/>
                          </a:solidFill>
                        </a:rPr>
                        <a:t>区分</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頻度等</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内容</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5614">
                <a:tc>
                  <a:txBody>
                    <a:bodyPr/>
                    <a:lstStyle/>
                    <a:p>
                      <a:pPr marL="0" indent="0" algn="ctr">
                        <a:buFont typeface="Wingdings" panose="05000000000000000000" pitchFamily="2" charset="2"/>
                        <a:buNone/>
                      </a:pPr>
                      <a:r>
                        <a:rPr kumimoji="1" lang="ja-JP" altLang="en-US" sz="2000" dirty="0" smtClean="0">
                          <a:effectLst>
                            <a:outerShdw blurRad="38100" dist="38100" dir="2700000" algn="tl">
                              <a:srgbClr val="000000">
                                <a:alpha val="43137"/>
                              </a:srgbClr>
                            </a:outerShdw>
                          </a:effectLst>
                        </a:rPr>
                        <a:t>主治医意見書</a:t>
                      </a:r>
                      <a:endParaRPr kumimoji="1" lang="en-US" altLang="ja-JP" sz="2000" dirty="0" smtClean="0">
                        <a:effectLst>
                          <a:outerShdw blurRad="38100" dist="38100" dir="2700000" algn="tl">
                            <a:srgbClr val="000000">
                              <a:alpha val="43137"/>
                            </a:srgbClr>
                          </a:outerShdw>
                        </a:effectLst>
                      </a:endParaRPr>
                    </a:p>
                    <a:p>
                      <a:pPr marL="0" indent="0" algn="ctr">
                        <a:buFont typeface="Wingdings" panose="05000000000000000000" pitchFamily="2" charset="2"/>
                        <a:buNone/>
                      </a:pPr>
                      <a:r>
                        <a:rPr kumimoji="1" lang="ja-JP" altLang="en-US" sz="2000" dirty="0" smtClean="0">
                          <a:effectLst>
                            <a:outerShdw blurRad="38100" dist="38100" dir="2700000" algn="tl">
                              <a:srgbClr val="000000">
                                <a:alpha val="43137"/>
                              </a:srgbClr>
                            </a:outerShdw>
                          </a:effectLst>
                        </a:rPr>
                        <a:t>記入講習会</a:t>
                      </a:r>
                      <a:endParaRPr kumimoji="1" lang="en-US" altLang="ja-JP" sz="2000" b="0" dirty="0" smtClean="0">
                        <a:solidFill>
                          <a:schemeClr val="tx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en-US" altLang="ja-JP" sz="2000" dirty="0" smtClean="0"/>
                    </a:p>
                    <a:p>
                      <a:pPr algn="ctr"/>
                      <a:r>
                        <a:rPr kumimoji="1" lang="ja-JP" altLang="en-US" sz="2000" dirty="0" smtClean="0">
                          <a:latin typeface="+mj-ea"/>
                          <a:ea typeface="+mj-ea"/>
                        </a:rPr>
                        <a:t>計２３回</a:t>
                      </a:r>
                      <a:endParaRPr kumimoji="1" lang="en-US" altLang="ja-JP" sz="2000" dirty="0" smtClean="0">
                        <a:latin typeface="+mj-ea"/>
                        <a:ea typeface="+mj-ea"/>
                      </a:endParaRPr>
                    </a:p>
                    <a:p>
                      <a:pPr algn="ctr"/>
                      <a:r>
                        <a:rPr kumimoji="1" lang="ja-JP" altLang="en-US" sz="2000" dirty="0" smtClean="0">
                          <a:latin typeface="+mj-ea"/>
                          <a:ea typeface="+mj-ea"/>
                        </a:rPr>
                        <a:t>（Ｈ</a:t>
                      </a:r>
                      <a:r>
                        <a:rPr kumimoji="1" lang="en-US" altLang="ja-JP" sz="2000" dirty="0" smtClean="0">
                          <a:latin typeface="+mj-ea"/>
                          <a:ea typeface="+mj-ea"/>
                        </a:rPr>
                        <a:t>27</a:t>
                      </a:r>
                      <a:r>
                        <a:rPr kumimoji="1" lang="ja-JP" altLang="en-US" sz="2000" dirty="0" smtClean="0">
                          <a:latin typeface="+mj-ea"/>
                          <a:ea typeface="+mj-ea"/>
                        </a:rPr>
                        <a:t>）</a:t>
                      </a:r>
                      <a:endParaRPr kumimoji="1" lang="en-US" altLang="ja-JP" sz="2000" dirty="0" smtClean="0">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dirty="0" smtClean="0"/>
                        <a:t>名古屋市医師会に委託し、医師による主治医意見書の記入講習会を開催。</a:t>
                      </a:r>
                      <a:endParaRPr kumimoji="1" lang="en-US" altLang="ja-JP" sz="2000" dirty="0" smtClean="0"/>
                    </a:p>
                    <a:p>
                      <a:r>
                        <a:rPr kumimoji="1" lang="ja-JP" altLang="en-US" sz="2000" dirty="0" smtClean="0"/>
                        <a:t>１６区及び市でそれぞれ年１回以上開催。</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966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smtClean="0">
                          <a:effectLst>
                            <a:outerShdw blurRad="38100" dist="38100" dir="2700000" algn="tl">
                              <a:srgbClr val="000000">
                                <a:alpha val="43137"/>
                              </a:srgbClr>
                            </a:outerShdw>
                          </a:effectLst>
                        </a:rPr>
                        <a:t>主治医意見書の不適切事例に対する協力依頼</a:t>
                      </a:r>
                      <a:endParaRPr kumimoji="1" lang="ja-JP" altLang="en-US" sz="2000" b="0" dirty="0" smtClean="0">
                        <a:solidFill>
                          <a:schemeClr val="tx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随時</a:t>
                      </a:r>
                      <a:endParaRPr kumimoji="1" lang="en-US" altLang="ja-JP" sz="2000" dirty="0" smtClean="0"/>
                    </a:p>
                    <a:p>
                      <a:pPr marL="0" indent="0" algn="ctr" defTabSz="987425"/>
                      <a:r>
                        <a:rPr kumimoji="1" lang="ja-JP" altLang="en-US" sz="1800" dirty="0" smtClean="0">
                          <a:latin typeface="+mn-ea"/>
                          <a:ea typeface="+mn-ea"/>
                        </a:rPr>
                        <a:t>（</a:t>
                      </a:r>
                      <a:r>
                        <a:rPr kumimoji="1" lang="en-US" altLang="ja-JP" sz="1800" dirty="0" smtClean="0">
                          <a:latin typeface="+mn-ea"/>
                          <a:ea typeface="+mn-ea"/>
                        </a:rPr>
                        <a:t>H27.4</a:t>
                      </a:r>
                      <a:r>
                        <a:rPr kumimoji="1" lang="ja-JP" altLang="en-US" sz="1800" dirty="0" smtClean="0">
                          <a:latin typeface="+mn-ea"/>
                          <a:ea typeface="+mn-ea"/>
                        </a:rPr>
                        <a:t>～</a:t>
                      </a:r>
                      <a:r>
                        <a:rPr kumimoji="1" lang="en-US" altLang="ja-JP" sz="1800" dirty="0" smtClean="0">
                          <a:latin typeface="+mn-ea"/>
                          <a:ea typeface="+mn-ea"/>
                        </a:rPr>
                        <a:t>12</a:t>
                      </a:r>
                      <a:r>
                        <a:rPr kumimoji="1" lang="ja-JP" altLang="en-US" sz="1800" dirty="0" smtClean="0">
                          <a:latin typeface="+mn-ea"/>
                          <a:ea typeface="+mn-ea"/>
                        </a:rPr>
                        <a:t>月で</a:t>
                      </a:r>
                      <a:r>
                        <a:rPr kumimoji="1" lang="en-US" altLang="ja-JP" sz="1800" dirty="0" smtClean="0">
                          <a:latin typeface="+mn-ea"/>
                          <a:ea typeface="+mn-ea"/>
                        </a:rPr>
                        <a:t>95</a:t>
                      </a:r>
                      <a:r>
                        <a:rPr kumimoji="1" lang="ja-JP" altLang="en-US" sz="1800" dirty="0" smtClean="0">
                          <a:latin typeface="+mn-ea"/>
                          <a:ea typeface="+mn-ea"/>
                        </a:rPr>
                        <a:t>件）</a:t>
                      </a:r>
                      <a:endParaRPr kumimoji="1" lang="ja-JP" altLang="en-US" sz="18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dirty="0" smtClean="0"/>
                        <a:t>審査会が内容不十分と考える主治医意見書について、主治医宛てに今後の改善協力の依頼文を送付。</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38599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02877" y="121024"/>
            <a:ext cx="10986246" cy="1204539"/>
          </a:xfrm>
        </p:spPr>
        <p:txBody>
          <a:bodyPr>
            <a:normAutofit/>
          </a:bodyPr>
          <a:lstStyle/>
          <a:p>
            <a:pPr algn="ctr"/>
            <a:r>
              <a:rPr lang="ja-JP" altLang="en-US" sz="4000" dirty="0" smtClean="0">
                <a:effectLst>
                  <a:outerShdw blurRad="38100" dist="38100" dir="2700000" algn="tl">
                    <a:srgbClr val="000000">
                      <a:alpha val="43137"/>
                    </a:srgbClr>
                  </a:outerShdw>
                </a:effectLst>
              </a:rPr>
              <a:t>介護</a:t>
            </a:r>
            <a:r>
              <a:rPr lang="ja-JP" altLang="en-US" sz="4000" dirty="0">
                <a:effectLst>
                  <a:outerShdw blurRad="38100" dist="38100" dir="2700000" algn="tl">
                    <a:srgbClr val="000000">
                      <a:alpha val="43137"/>
                    </a:srgbClr>
                  </a:outerShdw>
                </a:effectLst>
              </a:rPr>
              <a:t>認定</a:t>
            </a:r>
            <a:r>
              <a:rPr kumimoji="1" lang="ja-JP" altLang="en-US" sz="4000" dirty="0" smtClean="0">
                <a:effectLst>
                  <a:outerShdw blurRad="38100" dist="38100" dir="2700000" algn="tl">
                    <a:srgbClr val="000000">
                      <a:alpha val="43137"/>
                    </a:srgbClr>
                  </a:outerShdw>
                </a:effectLst>
              </a:rPr>
              <a:t>審査会事務局</a:t>
            </a:r>
            <a:r>
              <a:rPr kumimoji="1" lang="ja-JP" altLang="en-US" sz="3600" dirty="0" smtClean="0">
                <a:effectLst>
                  <a:outerShdw blurRad="38100" dist="38100" dir="2700000" algn="tl">
                    <a:srgbClr val="000000">
                      <a:alpha val="43137"/>
                    </a:srgbClr>
                  </a:outerShdw>
                </a:effectLst>
              </a:rPr>
              <a:t>にかかる</a:t>
            </a:r>
            <a:r>
              <a:rPr kumimoji="1" lang="ja-JP" altLang="en-US" sz="4000" dirty="0" smtClean="0">
                <a:effectLst>
                  <a:outerShdw blurRad="38100" dist="38100" dir="2700000" algn="tl">
                    <a:srgbClr val="000000">
                      <a:alpha val="43137"/>
                    </a:srgbClr>
                  </a:outerShdw>
                </a:effectLst>
              </a:rPr>
              <a:t>適正化</a:t>
            </a:r>
            <a:r>
              <a:rPr lang="ja-JP" altLang="en-US" sz="3600" dirty="0">
                <a:effectLst>
                  <a:outerShdw blurRad="38100" dist="38100" dir="2700000" algn="tl">
                    <a:srgbClr val="000000">
                      <a:alpha val="43137"/>
                    </a:srgbClr>
                  </a:outerShdw>
                </a:effectLst>
              </a:rPr>
              <a:t>の</a:t>
            </a:r>
            <a:r>
              <a:rPr lang="ja-JP" altLang="en-US" sz="4000" dirty="0">
                <a:effectLst>
                  <a:outerShdw blurRad="38100" dist="38100" dir="2700000" algn="tl">
                    <a:srgbClr val="000000">
                      <a:alpha val="43137"/>
                    </a:srgbClr>
                  </a:outerShdw>
                </a:effectLst>
              </a:rPr>
              <a:t>取</a:t>
            </a:r>
            <a:r>
              <a:rPr lang="ja-JP" altLang="en-US" sz="3200" dirty="0">
                <a:effectLst>
                  <a:outerShdw blurRad="38100" dist="38100" dir="2700000" algn="tl">
                    <a:srgbClr val="000000">
                      <a:alpha val="43137"/>
                    </a:srgbClr>
                  </a:outerShdw>
                </a:effectLst>
              </a:rPr>
              <a:t>り</a:t>
            </a:r>
            <a:r>
              <a:rPr lang="ja-JP" altLang="en-US" sz="4000" dirty="0">
                <a:effectLst>
                  <a:outerShdw blurRad="38100" dist="38100" dir="2700000" algn="tl">
                    <a:srgbClr val="000000">
                      <a:alpha val="43137"/>
                    </a:srgbClr>
                  </a:outerShdw>
                </a:effectLst>
              </a:rPr>
              <a:t>組</a:t>
            </a:r>
            <a:r>
              <a:rPr lang="ja-JP" altLang="en-US" sz="3600" dirty="0">
                <a:effectLst>
                  <a:outerShdw blurRad="38100" dist="38100" dir="2700000" algn="tl">
                    <a:srgbClr val="000000">
                      <a:alpha val="43137"/>
                    </a:srgbClr>
                  </a:outerShdw>
                </a:effectLst>
              </a:rPr>
              <a:t>み</a:t>
            </a:r>
            <a:endParaRPr kumimoji="1" lang="ja-JP" altLang="en-US" sz="3600" dirty="0">
              <a:effectLst>
                <a:outerShdw blurRad="38100" dist="38100" dir="2700000" algn="tl">
                  <a:srgbClr val="000000">
                    <a:alpha val="43137"/>
                  </a:srgbClr>
                </a:outerShdw>
              </a:effectLst>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814819206"/>
              </p:ext>
            </p:extLst>
          </p:nvPr>
        </p:nvGraphicFramePr>
        <p:xfrm>
          <a:off x="602877" y="1435193"/>
          <a:ext cx="10986246" cy="4911817"/>
        </p:xfrm>
        <a:graphic>
          <a:graphicData uri="http://schemas.openxmlformats.org/drawingml/2006/table">
            <a:tbl>
              <a:tblPr firstRow="1" bandRow="1">
                <a:tableStyleId>{5C22544A-7EE6-4342-B048-85BDC9FD1C3A}</a:tableStyleId>
              </a:tblPr>
              <a:tblGrid>
                <a:gridCol w="2920252"/>
                <a:gridCol w="1532965"/>
                <a:gridCol w="6533029"/>
              </a:tblGrid>
              <a:tr h="531054">
                <a:tc>
                  <a:txBody>
                    <a:bodyPr/>
                    <a:lstStyle/>
                    <a:p>
                      <a:pPr algn="ctr"/>
                      <a:r>
                        <a:rPr kumimoji="1" lang="ja-JP" altLang="en-US" sz="2000" b="0" dirty="0" smtClean="0">
                          <a:solidFill>
                            <a:schemeClr val="tx1"/>
                          </a:solidFill>
                        </a:rPr>
                        <a:t>区分</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頻度等</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内容</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33361">
                <a:tc>
                  <a:txBody>
                    <a:bodyPr/>
                    <a:lstStyle/>
                    <a:p>
                      <a:pPr marL="0" indent="0" algn="ctr">
                        <a:buFont typeface="Wingdings" panose="05000000000000000000" pitchFamily="2" charset="2"/>
                        <a:buNone/>
                      </a:pPr>
                      <a:r>
                        <a:rPr kumimoji="1" lang="ja-JP" altLang="en-US" sz="2000" b="0" dirty="0" smtClean="0">
                          <a:solidFill>
                            <a:schemeClr val="tx1"/>
                          </a:solidFill>
                          <a:effectLst>
                            <a:outerShdw blurRad="38100" dist="38100" dir="2700000" algn="tl">
                              <a:srgbClr val="000000">
                                <a:alpha val="43137"/>
                              </a:srgbClr>
                            </a:outerShdw>
                          </a:effectLst>
                        </a:rPr>
                        <a:t>保健師等の配置</a:t>
                      </a:r>
                      <a:endParaRPr kumimoji="1" lang="ja-JP" altLang="en-US" sz="2000" dirty="0">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常時</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2000" dirty="0" smtClean="0"/>
                        <a:t>各区の審査会事務局担当として、事務職員の他、保健師職員各</a:t>
                      </a:r>
                      <a:r>
                        <a:rPr kumimoji="1" lang="en-US" altLang="ja-JP" sz="2000" dirty="0" smtClean="0">
                          <a:latin typeface="+mn-ea"/>
                          <a:ea typeface="+mn-ea"/>
                        </a:rPr>
                        <a:t>1</a:t>
                      </a:r>
                      <a:r>
                        <a:rPr kumimoji="1" lang="ja-JP" altLang="en-US" sz="2000" dirty="0" smtClean="0">
                          <a:latin typeface="+mn-ea"/>
                          <a:ea typeface="+mn-ea"/>
                        </a:rPr>
                        <a:t>名</a:t>
                      </a:r>
                      <a:r>
                        <a:rPr kumimoji="1" lang="ja-JP" altLang="en-US" sz="2000" dirty="0" smtClean="0"/>
                        <a:t>及び専門嘱託員（主任介護支援専門員、保健師など）各２名を配置。</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9682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effectLst>
                            <a:outerShdw blurRad="38100" dist="38100" dir="2700000" algn="tl">
                              <a:srgbClr val="000000">
                                <a:alpha val="43137"/>
                              </a:srgbClr>
                            </a:outerShdw>
                          </a:effectLst>
                        </a:rPr>
                        <a:t>事務局研修</a:t>
                      </a:r>
                      <a:endParaRPr kumimoji="1" lang="en-US" altLang="ja-JP" sz="2000" b="0" dirty="0" smtClean="0">
                        <a:solidFill>
                          <a:schemeClr val="tx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年４回</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2000" dirty="0" smtClean="0"/>
                        <a:t>局が区担当者向けに研修を実施</a:t>
                      </a:r>
                      <a:endParaRPr kumimoji="1" lang="en-US" altLang="ja-JP" sz="2000" dirty="0" smtClean="0"/>
                    </a:p>
                    <a:p>
                      <a:pPr algn="l"/>
                      <a:r>
                        <a:rPr kumimoji="1" lang="ja-JP" altLang="en-US" sz="2000" dirty="0" smtClean="0"/>
                        <a:t>　４月：新任職員研修</a:t>
                      </a:r>
                      <a:endParaRPr kumimoji="1" lang="en-US" altLang="ja-JP" sz="2000" dirty="0" smtClean="0"/>
                    </a:p>
                    <a:p>
                      <a:pPr algn="l"/>
                      <a:r>
                        <a:rPr kumimoji="1" lang="ja-JP" altLang="en-US" sz="2000" dirty="0" smtClean="0"/>
                        <a:t>　７月：新任職員フォローアップ研修</a:t>
                      </a:r>
                      <a:endParaRPr kumimoji="1" lang="en-US" altLang="ja-JP" sz="2000" dirty="0" smtClean="0"/>
                    </a:p>
                    <a:p>
                      <a:pPr algn="l"/>
                      <a:r>
                        <a:rPr kumimoji="1" lang="ja-JP" altLang="en-US" sz="2000" dirty="0" smtClean="0"/>
                        <a:t>　７月：審査会資料事前点検研修（２年目以降職員）</a:t>
                      </a:r>
                      <a:endParaRPr kumimoji="1" lang="en-US" altLang="ja-JP" sz="2000" dirty="0" smtClean="0"/>
                    </a:p>
                    <a:p>
                      <a:pPr algn="l"/>
                      <a:r>
                        <a:rPr kumimoji="1" lang="ja-JP" altLang="en-US" sz="2000" baseline="0" dirty="0" smtClean="0">
                          <a:latin typeface="+mn-ea"/>
                          <a:ea typeface="+mn-ea"/>
                        </a:rPr>
                        <a:t> </a:t>
                      </a:r>
                      <a:r>
                        <a:rPr kumimoji="1" lang="en-US" altLang="ja-JP" sz="2000" dirty="0" smtClean="0">
                          <a:latin typeface="+mn-ea"/>
                          <a:ea typeface="+mn-ea"/>
                        </a:rPr>
                        <a:t>11</a:t>
                      </a:r>
                      <a:r>
                        <a:rPr kumimoji="1" lang="ja-JP" altLang="en-US" sz="2000" dirty="0" smtClean="0">
                          <a:latin typeface="+mn-ea"/>
                          <a:ea typeface="+mn-ea"/>
                        </a:rPr>
                        <a:t>月</a:t>
                      </a:r>
                      <a:r>
                        <a:rPr kumimoji="1" lang="ja-JP" altLang="en-US" sz="2000" dirty="0" smtClean="0"/>
                        <a:t>：審査会運営研修</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505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effectLst>
                            <a:outerShdw blurRad="38100" dist="38100" dir="2700000" algn="tl">
                              <a:srgbClr val="000000">
                                <a:alpha val="43137"/>
                              </a:srgbClr>
                            </a:outerShdw>
                          </a:effectLst>
                        </a:rPr>
                        <a:t>介護認定審査会事務局点検マニュアル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全担当に</a:t>
                      </a:r>
                      <a:endParaRPr kumimoji="1" lang="en-US" altLang="ja-JP" sz="2000" dirty="0" smtClean="0"/>
                    </a:p>
                    <a:p>
                      <a:pPr algn="ctr"/>
                      <a:r>
                        <a:rPr kumimoji="1" lang="ja-JP" altLang="en-US" sz="2000" dirty="0" smtClean="0"/>
                        <a:t>配布</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2000" dirty="0" smtClean="0"/>
                        <a:t>審査会事務局の役割、調査員への照会時の留意点、点検ポイント、特記事項記載例など（全</a:t>
                      </a:r>
                      <a:r>
                        <a:rPr kumimoji="1" lang="en-US" altLang="ja-JP" sz="2000" dirty="0" smtClean="0">
                          <a:latin typeface="+mn-ea"/>
                          <a:ea typeface="+mn-ea"/>
                        </a:rPr>
                        <a:t>80</a:t>
                      </a:r>
                      <a:r>
                        <a:rPr kumimoji="1" lang="ja-JP" altLang="en-US" sz="2000" dirty="0" smtClean="0">
                          <a:latin typeface="+mn-ea"/>
                          <a:ea typeface="+mn-ea"/>
                        </a:rPr>
                        <a:t>頁）</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358960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16323" y="0"/>
            <a:ext cx="10959353" cy="1325563"/>
          </a:xfrm>
        </p:spPr>
        <p:txBody>
          <a:bodyPr>
            <a:normAutofit/>
          </a:bodyPr>
          <a:lstStyle/>
          <a:p>
            <a:pPr algn="ctr"/>
            <a:r>
              <a:rPr kumimoji="1" lang="ja-JP" altLang="en-US" sz="4000" dirty="0" smtClean="0">
                <a:effectLst>
                  <a:outerShdw blurRad="38100" dist="38100" dir="2700000" algn="tl">
                    <a:srgbClr val="000000">
                      <a:alpha val="43137"/>
                    </a:srgbClr>
                  </a:outerShdw>
                </a:effectLst>
              </a:rPr>
              <a:t>介護認定審査会</a:t>
            </a:r>
            <a:r>
              <a:rPr kumimoji="1" lang="ja-JP" altLang="en-US" sz="3600" dirty="0" smtClean="0">
                <a:effectLst>
                  <a:outerShdw blurRad="38100" dist="38100" dir="2700000" algn="tl">
                    <a:srgbClr val="000000">
                      <a:alpha val="43137"/>
                    </a:srgbClr>
                  </a:outerShdw>
                </a:effectLst>
              </a:rPr>
              <a:t>にかかる</a:t>
            </a:r>
            <a:r>
              <a:rPr kumimoji="1" lang="ja-JP" altLang="en-US" sz="4000" dirty="0" smtClean="0">
                <a:effectLst>
                  <a:outerShdw blurRad="38100" dist="38100" dir="2700000" algn="tl">
                    <a:srgbClr val="000000">
                      <a:alpha val="43137"/>
                    </a:srgbClr>
                  </a:outerShdw>
                </a:effectLst>
              </a:rPr>
              <a:t>適正化</a:t>
            </a:r>
            <a:r>
              <a:rPr lang="ja-JP" altLang="en-US" sz="3600" dirty="0">
                <a:effectLst>
                  <a:outerShdw blurRad="38100" dist="38100" dir="2700000" algn="tl">
                    <a:srgbClr val="000000">
                      <a:alpha val="43137"/>
                    </a:srgbClr>
                  </a:outerShdw>
                </a:effectLst>
              </a:rPr>
              <a:t>の</a:t>
            </a:r>
            <a:r>
              <a:rPr lang="ja-JP" altLang="en-US" sz="4000" dirty="0" smtClean="0">
                <a:effectLst>
                  <a:outerShdw blurRad="38100" dist="38100" dir="2700000" algn="tl">
                    <a:srgbClr val="000000">
                      <a:alpha val="43137"/>
                    </a:srgbClr>
                  </a:outerShdw>
                </a:effectLst>
              </a:rPr>
              <a:t>取</a:t>
            </a:r>
            <a:r>
              <a:rPr lang="ja-JP" altLang="en-US" sz="3600" dirty="0" smtClean="0">
                <a:effectLst>
                  <a:outerShdw blurRad="38100" dist="38100" dir="2700000" algn="tl">
                    <a:srgbClr val="000000">
                      <a:alpha val="43137"/>
                    </a:srgbClr>
                  </a:outerShdw>
                </a:effectLst>
              </a:rPr>
              <a:t>り</a:t>
            </a:r>
            <a:r>
              <a:rPr lang="ja-JP" altLang="en-US" sz="4000" dirty="0" smtClean="0">
                <a:effectLst>
                  <a:outerShdw blurRad="38100" dist="38100" dir="2700000" algn="tl">
                    <a:srgbClr val="000000">
                      <a:alpha val="43137"/>
                    </a:srgbClr>
                  </a:outerShdw>
                </a:effectLst>
              </a:rPr>
              <a:t>組</a:t>
            </a:r>
            <a:r>
              <a:rPr lang="ja-JP" altLang="en-US" sz="3600" dirty="0" smtClean="0">
                <a:effectLst>
                  <a:outerShdw blurRad="38100" dist="38100" dir="2700000" algn="tl">
                    <a:srgbClr val="000000">
                      <a:alpha val="43137"/>
                    </a:srgbClr>
                  </a:outerShdw>
                </a:effectLst>
              </a:rPr>
              <a:t>み</a:t>
            </a:r>
            <a:endParaRPr kumimoji="1" lang="ja-JP" altLang="en-US" sz="3600" dirty="0">
              <a:effectLst>
                <a:outerShdw blurRad="38100" dist="38100" dir="2700000" algn="tl">
                  <a:srgbClr val="000000">
                    <a:alpha val="43137"/>
                  </a:srgbClr>
                </a:outerShdw>
              </a:effectLst>
            </a:endParaRPr>
          </a:p>
        </p:txBody>
      </p:sp>
      <p:graphicFrame>
        <p:nvGraphicFramePr>
          <p:cNvPr id="4" name="表 3"/>
          <p:cNvGraphicFramePr>
            <a:graphicFrameLocks noGrp="1"/>
          </p:cNvGraphicFramePr>
          <p:nvPr>
            <p:extLst>
              <p:ext uri="{D42A27DB-BD31-4B8C-83A1-F6EECF244321}">
                <p14:modId xmlns:p14="http://schemas.microsoft.com/office/powerpoint/2010/main" val="2533257503"/>
              </p:ext>
            </p:extLst>
          </p:nvPr>
        </p:nvGraphicFramePr>
        <p:xfrm>
          <a:off x="616323" y="1333314"/>
          <a:ext cx="10959353" cy="5107827"/>
        </p:xfrm>
        <a:graphic>
          <a:graphicData uri="http://schemas.openxmlformats.org/drawingml/2006/table">
            <a:tbl>
              <a:tblPr firstRow="1" bandRow="1">
                <a:tableStyleId>{5C22544A-7EE6-4342-B048-85BDC9FD1C3A}</a:tableStyleId>
              </a:tblPr>
              <a:tblGrid>
                <a:gridCol w="3135406"/>
                <a:gridCol w="1600200"/>
                <a:gridCol w="6223747"/>
              </a:tblGrid>
              <a:tr h="562721">
                <a:tc>
                  <a:txBody>
                    <a:bodyPr/>
                    <a:lstStyle/>
                    <a:p>
                      <a:pPr algn="ctr"/>
                      <a:r>
                        <a:rPr kumimoji="1" lang="ja-JP" altLang="en-US" sz="2000" b="0" dirty="0" smtClean="0">
                          <a:solidFill>
                            <a:schemeClr val="tx1"/>
                          </a:solidFill>
                        </a:rPr>
                        <a:t>区分</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頻度等</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内容</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952">
                <a:tc>
                  <a:txBody>
                    <a:bodyPr/>
                    <a:lstStyle/>
                    <a:p>
                      <a:pPr marL="0" indent="0" algn="ctr">
                        <a:buFont typeface="Wingdings" panose="05000000000000000000" pitchFamily="2" charset="2"/>
                        <a:buNone/>
                      </a:pPr>
                      <a:r>
                        <a:rPr kumimoji="1" lang="ja-JP" altLang="en-US" sz="2000" b="0" dirty="0" smtClean="0">
                          <a:solidFill>
                            <a:schemeClr val="tx1"/>
                          </a:solidFill>
                          <a:effectLst>
                            <a:outerShdw blurRad="38100" dist="38100" dir="2700000" algn="tl">
                              <a:srgbClr val="000000">
                                <a:alpha val="43137"/>
                              </a:srgbClr>
                            </a:outerShdw>
                          </a:effectLst>
                        </a:rPr>
                        <a:t>介護認定審査会委員研修（新任・現任）</a:t>
                      </a:r>
                      <a:endParaRPr kumimoji="1" lang="en-US" altLang="ja-JP" sz="2000" b="0" dirty="0" smtClean="0">
                        <a:solidFill>
                          <a:schemeClr val="tx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mj-ea"/>
                          <a:ea typeface="+mj-ea"/>
                        </a:rPr>
                        <a:t>新任</a:t>
                      </a:r>
                      <a:r>
                        <a:rPr kumimoji="1" lang="en-US" altLang="ja-JP" sz="1800" dirty="0" smtClean="0">
                          <a:latin typeface="+mj-ea"/>
                          <a:ea typeface="+mj-ea"/>
                        </a:rPr>
                        <a:t>2</a:t>
                      </a:r>
                      <a:r>
                        <a:rPr kumimoji="1" lang="ja-JP" altLang="en-US" sz="1800" dirty="0" smtClean="0">
                          <a:latin typeface="+mj-ea"/>
                          <a:ea typeface="+mj-ea"/>
                        </a:rPr>
                        <a:t>年に</a:t>
                      </a:r>
                      <a:r>
                        <a:rPr kumimoji="1" lang="en-US" altLang="ja-JP" sz="1800" dirty="0" smtClean="0">
                          <a:latin typeface="+mj-ea"/>
                          <a:ea typeface="+mj-ea"/>
                        </a:rPr>
                        <a:t>1</a:t>
                      </a:r>
                      <a:r>
                        <a:rPr kumimoji="1" lang="ja-JP" altLang="en-US" sz="1800" dirty="0" smtClean="0">
                          <a:latin typeface="+mj-ea"/>
                          <a:ea typeface="+mj-ea"/>
                        </a:rPr>
                        <a:t>回</a:t>
                      </a:r>
                      <a:endParaRPr kumimoji="1" lang="en-US" altLang="ja-JP" sz="1800" dirty="0" smtClean="0">
                        <a:latin typeface="+mj-ea"/>
                        <a:ea typeface="+mj-ea"/>
                      </a:endParaRPr>
                    </a:p>
                    <a:p>
                      <a:pPr algn="ctr"/>
                      <a:r>
                        <a:rPr kumimoji="1" lang="ja-JP" altLang="en-US" sz="1800" dirty="0" smtClean="0">
                          <a:latin typeface="+mj-ea"/>
                          <a:ea typeface="+mj-ea"/>
                        </a:rPr>
                        <a:t>現任年</a:t>
                      </a:r>
                      <a:r>
                        <a:rPr kumimoji="1" lang="en-US" altLang="ja-JP" sz="1800" dirty="0" smtClean="0">
                          <a:latin typeface="+mj-ea"/>
                          <a:ea typeface="+mj-ea"/>
                        </a:rPr>
                        <a:t>1</a:t>
                      </a:r>
                      <a:r>
                        <a:rPr kumimoji="1" lang="ja-JP" altLang="en-US" sz="1800" dirty="0" smtClean="0">
                          <a:latin typeface="+mj-ea"/>
                          <a:ea typeface="+mj-ea"/>
                        </a:rPr>
                        <a:t>回</a:t>
                      </a:r>
                      <a:endParaRPr kumimoji="1" lang="ja-JP" altLang="en-US" sz="1800" dirty="0">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2000" dirty="0" smtClean="0"/>
                        <a:t>新任研修：委員一斉改選時の総会において研修を開催</a:t>
                      </a:r>
                      <a:endParaRPr kumimoji="1" lang="en-US" altLang="ja-JP" sz="2000" dirty="0" smtClean="0"/>
                    </a:p>
                    <a:p>
                      <a:pPr algn="l"/>
                      <a:r>
                        <a:rPr kumimoji="1" lang="ja-JP" altLang="en-US" sz="2000" dirty="0" smtClean="0"/>
                        <a:t>現任研修：年１回（秋頃）開催（愛知県と共催）</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395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effectLst>
                            <a:outerShdw blurRad="38100" dist="38100" dir="2700000" algn="tl">
                              <a:srgbClr val="000000">
                                <a:alpha val="43137"/>
                              </a:srgbClr>
                            </a:outerShdw>
                          </a:effectLst>
                        </a:rPr>
                        <a:t>協議会の開催</a:t>
                      </a:r>
                      <a:endParaRPr kumimoji="1" lang="en-US" altLang="ja-JP" sz="2000" b="0" dirty="0" smtClean="0">
                        <a:solidFill>
                          <a:schemeClr val="tx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  区：年数回</a:t>
                      </a:r>
                    </a:p>
                    <a:p>
                      <a:pPr algn="l"/>
                      <a:r>
                        <a:rPr kumimoji="1" lang="ja-JP" altLang="en-US" sz="2000" dirty="0" smtClean="0"/>
                        <a:t>  市：年１回</a:t>
                      </a:r>
                      <a:endParaRPr kumimoji="1" lang="en-US" altLang="ja-JP" sz="2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2000" b="1" dirty="0" smtClean="0"/>
                        <a:t>【</a:t>
                      </a:r>
                      <a:r>
                        <a:rPr kumimoji="1" lang="ja-JP" altLang="en-US" sz="2000" b="1" dirty="0" smtClean="0"/>
                        <a:t>区運営協議会</a:t>
                      </a:r>
                      <a:r>
                        <a:rPr kumimoji="1" lang="en-US" altLang="ja-JP" sz="2000" b="1" dirty="0" smtClean="0"/>
                        <a:t>】</a:t>
                      </a:r>
                    </a:p>
                    <a:p>
                      <a:pPr algn="l"/>
                      <a:r>
                        <a:rPr kumimoji="1" lang="ja-JP" altLang="en-US" sz="1600" dirty="0" smtClean="0"/>
                        <a:t>　</a:t>
                      </a:r>
                      <a:r>
                        <a:rPr kumimoji="1" lang="ja-JP" altLang="en-US" sz="1800" dirty="0" smtClean="0"/>
                        <a:t>区の各合議体から選任された委員で構成され、区内の適正化・平準化について協議する。</a:t>
                      </a:r>
                      <a:endParaRPr kumimoji="1" lang="en-US" altLang="ja-JP" sz="1800" dirty="0" smtClean="0"/>
                    </a:p>
                    <a:p>
                      <a:pPr algn="l"/>
                      <a:r>
                        <a:rPr kumimoji="1" lang="en-US" altLang="ja-JP" sz="2000" b="1" dirty="0" smtClean="0"/>
                        <a:t>【</a:t>
                      </a:r>
                      <a:r>
                        <a:rPr kumimoji="1" lang="ja-JP" altLang="en-US" sz="2000" b="1" dirty="0" smtClean="0"/>
                        <a:t>市連絡協議会</a:t>
                      </a:r>
                      <a:r>
                        <a:rPr kumimoji="1" lang="en-US" altLang="ja-JP" sz="2000" b="1" dirty="0" smtClean="0"/>
                        <a:t>】</a:t>
                      </a:r>
                    </a:p>
                    <a:p>
                      <a:pPr algn="l"/>
                      <a:r>
                        <a:rPr kumimoji="1" lang="ja-JP" altLang="en-US" sz="1600" dirty="0" smtClean="0"/>
                        <a:t>　</a:t>
                      </a:r>
                      <a:r>
                        <a:rPr kumimoji="1" lang="ja-JP" altLang="en-US" sz="1800" dirty="0" smtClean="0"/>
                        <a:t>各区運営協議会の委員長、指名委員、部長などで構成され、市全体の適正化・平準化について協議する。</a:t>
                      </a:r>
                      <a:endParaRPr kumimoji="1" lang="ja-JP" alt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082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smtClean="0">
                          <a:solidFill>
                            <a:schemeClr val="tx1"/>
                          </a:solidFill>
                          <a:effectLst>
                            <a:outerShdw blurRad="38100" dist="38100" dir="2700000" algn="tl">
                              <a:srgbClr val="000000">
                                <a:alpha val="43137"/>
                              </a:srgbClr>
                            </a:outerShdw>
                          </a:effectLst>
                        </a:rPr>
                        <a:t>審査判定ルール確認票</a:t>
                      </a:r>
                      <a:endParaRPr kumimoji="1" lang="en-US" altLang="ja-JP" sz="2000" b="0" dirty="0" smtClean="0">
                        <a:solidFill>
                          <a:schemeClr val="tx1"/>
                        </a:solidFill>
                        <a:effectLst>
                          <a:outerShdw blurRad="38100" dist="38100" dir="2700000" algn="tl">
                            <a:srgbClr val="000000">
                              <a:alpha val="43137"/>
                            </a:srgb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毎月更新</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2000" dirty="0" smtClean="0"/>
                        <a:t>局で審査判定ルールにかかるテーマを月単位で決めて、審査会開催時等に周知を図る。　</a:t>
                      </a:r>
                      <a:r>
                        <a:rPr kumimoji="1" lang="en-US" altLang="ja-JP" sz="2000" dirty="0" smtClean="0"/>
                        <a:t>【</a:t>
                      </a:r>
                      <a:r>
                        <a:rPr kumimoji="1" lang="ja-JP" altLang="en-US" sz="2000" dirty="0" smtClean="0"/>
                        <a:t>別紙２参照</a:t>
                      </a:r>
                      <a:r>
                        <a:rPr kumimoji="1" lang="en-US" altLang="ja-JP" sz="2000" dirty="0" smtClean="0"/>
                        <a:t>】</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09482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886816" y="2168475"/>
            <a:ext cx="10018060" cy="1840817"/>
          </a:xfrm>
        </p:spPr>
        <p:txBody>
          <a:bodyPr/>
          <a:lstStyle/>
          <a:p>
            <a:r>
              <a:rPr lang="ja-JP" altLang="en-US" dirty="0">
                <a:effectLst>
                  <a:outerShdw blurRad="38100" dist="38100" dir="2700000" algn="tl">
                    <a:srgbClr val="000000">
                      <a:alpha val="43137"/>
                    </a:srgbClr>
                  </a:outerShdw>
                </a:effectLst>
              </a:rPr>
              <a:t>４</a:t>
            </a:r>
            <a:r>
              <a:rPr kumimoji="1" lang="ja-JP" altLang="en-US" dirty="0" smtClean="0">
                <a:effectLst>
                  <a:outerShdw blurRad="38100" dist="38100" dir="2700000" algn="tl">
                    <a:srgbClr val="000000">
                      <a:alpha val="43137"/>
                    </a:srgbClr>
                  </a:outerShdw>
                </a:effectLst>
              </a:rPr>
              <a:t>　技術的助言</a:t>
            </a:r>
            <a:r>
              <a:rPr kumimoji="1" lang="ja-JP" altLang="en-US" sz="5400" dirty="0" smtClean="0">
                <a:effectLst>
                  <a:outerShdw blurRad="38100" dist="38100" dir="2700000" algn="tl">
                    <a:srgbClr val="000000">
                      <a:alpha val="43137"/>
                    </a:srgbClr>
                  </a:outerShdw>
                </a:effectLst>
              </a:rPr>
              <a:t>への</a:t>
            </a:r>
            <a:r>
              <a:rPr kumimoji="1" lang="ja-JP" altLang="en-US" dirty="0" smtClean="0">
                <a:effectLst>
                  <a:outerShdw blurRad="38100" dist="38100" dir="2700000" algn="tl">
                    <a:srgbClr val="000000">
                      <a:alpha val="43137"/>
                    </a:srgbClr>
                  </a:outerShdw>
                </a:effectLst>
              </a:rPr>
              <a:t>参加</a:t>
            </a:r>
            <a:endParaRPr kumimoji="1" lang="ja-JP" alt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618566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07676" y="151765"/>
            <a:ext cx="10515600" cy="1189355"/>
          </a:xfrm>
        </p:spPr>
        <p:txBody>
          <a:bodyPr>
            <a:normAutofit/>
          </a:bodyPr>
          <a:lstStyle/>
          <a:p>
            <a:pPr algn="ctr"/>
            <a:r>
              <a:rPr lang="ja-JP" altLang="en-US" sz="4000" dirty="0" smtClean="0">
                <a:effectLst>
                  <a:outerShdw blurRad="38100" dist="38100" dir="2700000" algn="tl">
                    <a:srgbClr val="000000">
                      <a:alpha val="43137"/>
                    </a:srgbClr>
                  </a:outerShdw>
                </a:effectLst>
              </a:rPr>
              <a:t>技術的助言</a:t>
            </a:r>
            <a:r>
              <a:rPr lang="ja-JP" altLang="en-US" sz="3600" dirty="0" smtClean="0">
                <a:effectLst>
                  <a:outerShdw blurRad="38100" dist="38100" dir="2700000" algn="tl">
                    <a:srgbClr val="000000">
                      <a:alpha val="43137"/>
                    </a:srgbClr>
                  </a:outerShdw>
                </a:effectLst>
              </a:rPr>
              <a:t>の</a:t>
            </a:r>
            <a:r>
              <a:rPr lang="ja-JP" altLang="en-US" sz="4000" dirty="0" smtClean="0">
                <a:effectLst>
                  <a:outerShdw blurRad="38100" dist="38100" dir="2700000" algn="tl">
                    <a:srgbClr val="000000">
                      <a:alpha val="43137"/>
                    </a:srgbClr>
                  </a:outerShdw>
                </a:effectLst>
              </a:rPr>
              <a:t>内容</a:t>
            </a:r>
            <a:r>
              <a:rPr lang="ja-JP" altLang="en-US" sz="3600" dirty="0" smtClean="0">
                <a:effectLst>
                  <a:outerShdw blurRad="38100" dist="38100" dir="2700000" algn="tl">
                    <a:srgbClr val="000000">
                      <a:alpha val="43137"/>
                    </a:srgbClr>
                  </a:outerShdw>
                </a:effectLst>
              </a:rPr>
              <a:t>と</a:t>
            </a:r>
            <a:r>
              <a:rPr lang="ja-JP" altLang="en-US" sz="4000" dirty="0" smtClean="0">
                <a:effectLst>
                  <a:outerShdw blurRad="38100" dist="38100" dir="2700000" algn="tl">
                    <a:srgbClr val="000000">
                      <a:alpha val="43137"/>
                    </a:srgbClr>
                  </a:outerShdw>
                </a:effectLst>
              </a:rPr>
              <a:t>対応方針</a:t>
            </a:r>
            <a:endParaRPr kumimoji="1" lang="ja-JP" altLang="en-US" sz="4000" dirty="0">
              <a:effectLst>
                <a:outerShdw blurRad="38100" dist="38100" dir="2700000" algn="tl">
                  <a:srgbClr val="000000">
                    <a:alpha val="43137"/>
                  </a:srgbClr>
                </a:outerShdw>
              </a:effectLst>
            </a:endParaRPr>
          </a:p>
        </p:txBody>
      </p:sp>
      <p:graphicFrame>
        <p:nvGraphicFramePr>
          <p:cNvPr id="4" name="表 3"/>
          <p:cNvGraphicFramePr>
            <a:graphicFrameLocks noGrp="1"/>
          </p:cNvGraphicFramePr>
          <p:nvPr>
            <p:extLst>
              <p:ext uri="{D42A27DB-BD31-4B8C-83A1-F6EECF244321}">
                <p14:modId xmlns:p14="http://schemas.microsoft.com/office/powerpoint/2010/main" val="1408753713"/>
              </p:ext>
            </p:extLst>
          </p:nvPr>
        </p:nvGraphicFramePr>
        <p:xfrm>
          <a:off x="661491" y="1328225"/>
          <a:ext cx="11007970" cy="5112725"/>
        </p:xfrm>
        <a:graphic>
          <a:graphicData uri="http://schemas.openxmlformats.org/drawingml/2006/table">
            <a:tbl>
              <a:tblPr firstRow="1" bandRow="1">
                <a:tableStyleId>{00A15C55-8517-42AA-B614-E9B94910E393}</a:tableStyleId>
              </a:tblPr>
              <a:tblGrid>
                <a:gridCol w="2386875"/>
                <a:gridCol w="8621095"/>
              </a:tblGrid>
              <a:tr h="406102">
                <a:tc>
                  <a:txBody>
                    <a:bodyPr/>
                    <a:lstStyle/>
                    <a:p>
                      <a:pPr algn="ctr"/>
                      <a:r>
                        <a:rPr kumimoji="1" lang="ja-JP" altLang="en-US" sz="2000" b="0" dirty="0" smtClean="0">
                          <a:solidFill>
                            <a:schemeClr val="tx1"/>
                          </a:solidFill>
                        </a:rPr>
                        <a:t>項目</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b="0" dirty="0" smtClean="0">
                          <a:solidFill>
                            <a:schemeClr val="tx1"/>
                          </a:solidFill>
                        </a:rPr>
                        <a:t>内容</a:t>
                      </a:r>
                      <a:endParaRPr kumimoji="1" lang="ja-JP" altLang="en-US" sz="2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0674">
                <a:tc>
                  <a:txBody>
                    <a:bodyPr/>
                    <a:lstStyle/>
                    <a:p>
                      <a:pPr algn="ctr"/>
                      <a:r>
                        <a:rPr lang="ja-JP" altLang="en-US" sz="2400" dirty="0" smtClean="0">
                          <a:effectLst>
                            <a:outerShdw blurRad="38100" dist="38100" dir="2700000" algn="tl">
                              <a:srgbClr val="000000">
                                <a:alpha val="43137"/>
                              </a:srgbClr>
                            </a:outerShdw>
                          </a:effectLst>
                        </a:rPr>
                        <a:t>実　　施</a:t>
                      </a:r>
                      <a:endParaRPr kumimoji="1" lang="ja-JP" altLang="en-US" sz="2400" dirty="0">
                        <a:effectLst>
                          <a:outerShdw blurRad="38100" dist="38100" dir="2700000" algn="tl">
                            <a:srgbClr val="000000">
                              <a:alpha val="43137"/>
                            </a:srgbClr>
                          </a:outerShdw>
                        </a:effectLst>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latin typeface="+mn-ea"/>
                          <a:ea typeface="+mn-ea"/>
                        </a:rPr>
                        <a:t>平成</a:t>
                      </a:r>
                      <a:r>
                        <a:rPr lang="en-US" altLang="ja-JP" sz="2400" dirty="0" smtClean="0">
                          <a:latin typeface="+mn-ea"/>
                          <a:ea typeface="+mn-ea"/>
                        </a:rPr>
                        <a:t>27</a:t>
                      </a:r>
                      <a:r>
                        <a:rPr lang="ja-JP" altLang="en-US" sz="2400" dirty="0" smtClean="0">
                          <a:latin typeface="+mn-ea"/>
                          <a:ea typeface="+mn-ea"/>
                        </a:rPr>
                        <a:t>年</a:t>
                      </a:r>
                      <a:r>
                        <a:rPr lang="en-US" altLang="ja-JP" sz="2400" dirty="0" smtClean="0">
                          <a:latin typeface="+mn-ea"/>
                          <a:ea typeface="+mn-ea"/>
                        </a:rPr>
                        <a:t>11</a:t>
                      </a:r>
                      <a:r>
                        <a:rPr lang="ja-JP" altLang="en-US" sz="2400" dirty="0" smtClean="0">
                          <a:latin typeface="+mn-ea"/>
                          <a:ea typeface="+mn-ea"/>
                        </a:rPr>
                        <a:t>～</a:t>
                      </a:r>
                      <a:r>
                        <a:rPr lang="en-US" altLang="ja-JP" sz="2400" dirty="0" smtClean="0">
                          <a:latin typeface="+mn-ea"/>
                          <a:ea typeface="+mn-ea"/>
                        </a:rPr>
                        <a:t>12</a:t>
                      </a:r>
                      <a:r>
                        <a:rPr lang="ja-JP" altLang="en-US" sz="2400" dirty="0" smtClean="0">
                          <a:latin typeface="+mn-ea"/>
                          <a:ea typeface="+mn-ea"/>
                        </a:rPr>
                        <a:t>月</a:t>
                      </a:r>
                      <a:r>
                        <a:rPr lang="ja-JP" altLang="en-US" sz="2400" dirty="0" smtClean="0">
                          <a:latin typeface="+mn-lt"/>
                          <a:ea typeface="+mn-ea"/>
                        </a:rPr>
                        <a:t>に</a:t>
                      </a:r>
                      <a:r>
                        <a:rPr lang="ja-JP" altLang="en-US" sz="2400" dirty="0" smtClean="0"/>
                        <a:t>３合議体（千種区、西区、南区）で実施</a:t>
                      </a:r>
                      <a:endParaRPr lang="en-US" altLang="ja-JP" sz="2400" dirty="0" smtClean="0">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02829">
                <a:tc>
                  <a:txBody>
                    <a:bodyPr/>
                    <a:lstStyle/>
                    <a:p>
                      <a:pPr algn="ctr"/>
                      <a:r>
                        <a:rPr kumimoji="1" lang="ja-JP" altLang="en-US" sz="2400" dirty="0" smtClean="0">
                          <a:effectLst>
                            <a:outerShdw blurRad="38100" dist="38100" dir="2700000" algn="tl">
                              <a:srgbClr val="000000">
                                <a:alpha val="43137"/>
                              </a:srgbClr>
                            </a:outerShdw>
                          </a:effectLst>
                        </a:rPr>
                        <a:t>主な助言内容</a:t>
                      </a:r>
                      <a:endParaRPr kumimoji="1" lang="ja-JP" altLang="en-US" sz="2400" dirty="0">
                        <a:effectLst>
                          <a:outerShdw blurRad="38100" dist="38100" dir="2700000" algn="tl">
                            <a:srgbClr val="000000">
                              <a:alpha val="43137"/>
                            </a:srgbClr>
                          </a:outerShdw>
                        </a:effectLst>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indent="-342900">
                        <a:buFont typeface="Wingdings" panose="05000000000000000000" pitchFamily="2" charset="2"/>
                        <a:buChar char="l"/>
                      </a:pPr>
                      <a:r>
                        <a:rPr kumimoji="1" lang="ja-JP" altLang="en-US" sz="2400" dirty="0" smtClean="0"/>
                        <a:t>「座位保持」の選択率が他自治体と比べて高い。</a:t>
                      </a:r>
                      <a:endParaRPr kumimoji="1" lang="en-US" altLang="ja-JP" sz="2400" dirty="0" smtClean="0"/>
                    </a:p>
                    <a:p>
                      <a:pPr marL="342900" indent="-342900">
                        <a:buFont typeface="Wingdings" panose="05000000000000000000" pitchFamily="2" charset="2"/>
                        <a:buChar char="l"/>
                      </a:pPr>
                      <a:r>
                        <a:rPr kumimoji="1" lang="ja-JP" altLang="en-US" sz="2400" dirty="0" smtClean="0"/>
                        <a:t>「介護の手間」や「頻度」の記載が不十分な事例がある。</a:t>
                      </a:r>
                      <a:endParaRPr kumimoji="1" lang="en-US" altLang="ja-JP" sz="2400" dirty="0" smtClean="0"/>
                    </a:p>
                    <a:p>
                      <a:pPr marL="342900" marR="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2400" u="none" strike="noStrike" kern="1200" baseline="0" dirty="0" smtClean="0"/>
                        <a:t>介護認定審査会事務局は、介護認定審査会の判断が必要と考える基本調査項目について、介護認定審査会に検討を要請することができる。 </a:t>
                      </a:r>
                      <a:endParaRPr kumimoji="1" lang="ja-JP" altLang="en-US" sz="24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02829">
                <a:tc>
                  <a:txBody>
                    <a:bodyPr/>
                    <a:lstStyle/>
                    <a:p>
                      <a:pPr algn="ctr"/>
                      <a:r>
                        <a:rPr kumimoji="1" lang="ja-JP" altLang="en-US" sz="2400" dirty="0" smtClean="0">
                          <a:effectLst>
                            <a:outerShdw blurRad="38100" dist="38100" dir="2700000" algn="tl">
                              <a:srgbClr val="000000">
                                <a:alpha val="43137"/>
                              </a:srgbClr>
                            </a:outerShdw>
                          </a:effectLst>
                        </a:rPr>
                        <a:t>今後の対応方針</a:t>
                      </a:r>
                      <a:endParaRPr kumimoji="1" lang="ja-JP" altLang="en-US" sz="2400" dirty="0">
                        <a:effectLst>
                          <a:outerShdw blurRad="38100" dist="38100" dir="2700000" algn="tl">
                            <a:srgbClr val="000000">
                              <a:alpha val="43137"/>
                            </a:srgbClr>
                          </a:outerShdw>
                        </a:effectLst>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indent="-342900">
                        <a:buFont typeface="Wingdings" panose="05000000000000000000" pitchFamily="2" charset="2"/>
                        <a:buChar char="l"/>
                      </a:pPr>
                      <a:r>
                        <a:rPr kumimoji="1" lang="ja-JP" altLang="en-US" sz="2400" dirty="0" smtClean="0">
                          <a:solidFill>
                            <a:schemeClr val="tx1"/>
                          </a:solidFill>
                        </a:rPr>
                        <a:t>認定調査員研修において、記載が不十分な項目のうち特に審査判定に影響のあるものに</a:t>
                      </a:r>
                      <a:r>
                        <a:rPr kumimoji="1" lang="ja-JP" altLang="en-US" sz="2800" u="sng" dirty="0" smtClean="0">
                          <a:solidFill>
                            <a:schemeClr val="tx1"/>
                          </a:solidFill>
                          <a:effectLst>
                            <a:outerShdw blurRad="38100" dist="38100" dir="2700000" algn="tl">
                              <a:srgbClr val="000000">
                                <a:alpha val="43137"/>
                              </a:srgbClr>
                            </a:outerShdw>
                          </a:effectLst>
                        </a:rPr>
                        <a:t>重点を絞って説明</a:t>
                      </a:r>
                      <a:endParaRPr kumimoji="1" lang="en-US" altLang="ja-JP" sz="2800" u="sng" dirty="0" smtClean="0">
                        <a:solidFill>
                          <a:schemeClr val="tx1"/>
                        </a:solidFill>
                        <a:effectLst>
                          <a:outerShdw blurRad="38100" dist="38100" dir="2700000" algn="tl">
                            <a:srgbClr val="000000">
                              <a:alpha val="43137"/>
                            </a:srgbClr>
                          </a:outerShdw>
                        </a:effectLst>
                      </a:endParaRPr>
                    </a:p>
                    <a:p>
                      <a:pPr marL="342900" indent="-342900">
                        <a:buFont typeface="Wingdings" panose="05000000000000000000" pitchFamily="2" charset="2"/>
                        <a:buChar char="l"/>
                      </a:pPr>
                      <a:r>
                        <a:rPr kumimoji="1" lang="ja-JP" altLang="en-US" sz="2800" u="sng" dirty="0" smtClean="0">
                          <a:solidFill>
                            <a:schemeClr val="tx1"/>
                          </a:solidFill>
                          <a:effectLst>
                            <a:outerShdw blurRad="38100" dist="38100" dir="2700000" algn="tl">
                              <a:srgbClr val="000000">
                                <a:alpha val="43137"/>
                              </a:srgbClr>
                            </a:outerShdw>
                          </a:effectLst>
                        </a:rPr>
                        <a:t>認定調査員マニュアル</a:t>
                      </a:r>
                      <a:r>
                        <a:rPr kumimoji="1" lang="ja-JP" altLang="en-US" sz="2400" dirty="0" smtClean="0">
                          <a:solidFill>
                            <a:schemeClr val="tx1"/>
                          </a:solidFill>
                        </a:rPr>
                        <a:t>の策定</a:t>
                      </a:r>
                      <a:endParaRPr kumimoji="1" lang="en-US" altLang="ja-JP" sz="2400" dirty="0" smtClean="0">
                        <a:solidFill>
                          <a:schemeClr val="tx1"/>
                        </a:solidFill>
                      </a:endParaRPr>
                    </a:p>
                    <a:p>
                      <a:pPr marL="342900" indent="-342900">
                        <a:buFont typeface="Wingdings" panose="05000000000000000000" pitchFamily="2" charset="2"/>
                        <a:buChar char="l"/>
                      </a:pPr>
                      <a:r>
                        <a:rPr kumimoji="1" lang="ja-JP" altLang="en-US" sz="2400" dirty="0" smtClean="0">
                          <a:solidFill>
                            <a:schemeClr val="tx1"/>
                          </a:solidFill>
                        </a:rPr>
                        <a:t>事務局職員研修において、</a:t>
                      </a:r>
                      <a:r>
                        <a:rPr kumimoji="1" lang="ja-JP" altLang="en-US" sz="2800" u="sng" dirty="0" smtClean="0">
                          <a:solidFill>
                            <a:schemeClr val="tx1"/>
                          </a:solidFill>
                          <a:effectLst>
                            <a:outerShdw blurRad="38100" dist="38100" dir="2700000" algn="tl">
                              <a:srgbClr val="000000">
                                <a:alpha val="43137"/>
                              </a:srgbClr>
                            </a:outerShdw>
                          </a:effectLst>
                        </a:rPr>
                        <a:t>事務局のより積極的な関与</a:t>
                      </a:r>
                      <a:r>
                        <a:rPr kumimoji="1" lang="ja-JP" altLang="en-US" sz="2400" dirty="0" smtClean="0">
                          <a:solidFill>
                            <a:schemeClr val="tx1"/>
                          </a:solidFill>
                        </a:rPr>
                        <a:t>にかかる周知</a:t>
                      </a:r>
                      <a:endParaRPr kumimoji="1" lang="ja-JP" altLang="en-US" sz="240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1761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テキスト ボックス 1"/>
          <p:cNvSpPr txBox="1"/>
          <p:nvPr/>
        </p:nvSpPr>
        <p:spPr>
          <a:xfrm>
            <a:off x="4693373" y="385790"/>
            <a:ext cx="3057247" cy="523220"/>
          </a:xfrm>
          <a:prstGeom prst="rect">
            <a:avLst/>
          </a:prstGeom>
          <a:noFill/>
        </p:spPr>
        <p:txBody>
          <a:bodyPr wrap="none" rtlCol="0">
            <a:spAutoFit/>
          </a:bodyPr>
          <a:lstStyle/>
          <a:p>
            <a:r>
              <a:rPr kumimoji="1" lang="ja-JP" altLang="en-US" sz="2800" dirty="0" smtClean="0">
                <a:solidFill>
                  <a:srgbClr val="C00000"/>
                </a:solidFill>
                <a:effectLst>
                  <a:outerShdw blurRad="38100" dist="38100" dir="2700000" algn="tl">
                    <a:srgbClr val="000000">
                      <a:alpha val="43137"/>
                    </a:srgbClr>
                  </a:outerShdw>
                </a:effectLst>
                <a:latin typeface="FangSong" panose="02010609060101010101" pitchFamily="49" charset="-122"/>
                <a:ea typeface="FangSong" panose="02010609060101010101" pitchFamily="49" charset="-122"/>
              </a:rPr>
              <a:t>ＣＯＮＴＥＮＴＳ</a:t>
            </a:r>
            <a:endParaRPr kumimoji="1" lang="ja-JP" altLang="en-US" sz="2800" dirty="0">
              <a:solidFill>
                <a:srgbClr val="C00000"/>
              </a:solidFill>
              <a:effectLst>
                <a:outerShdw blurRad="38100" dist="38100" dir="2700000" algn="tl">
                  <a:srgbClr val="000000">
                    <a:alpha val="43137"/>
                  </a:srgbClr>
                </a:outerShdw>
              </a:effectLst>
              <a:latin typeface="FangSong" panose="02010609060101010101" pitchFamily="49" charset="-122"/>
              <a:ea typeface="FangSong" panose="02010609060101010101" pitchFamily="49" charset="-122"/>
            </a:endParaRPr>
          </a:p>
        </p:txBody>
      </p:sp>
      <p:sp>
        <p:nvSpPr>
          <p:cNvPr id="3" name="テキスト ボックス 2"/>
          <p:cNvSpPr txBox="1"/>
          <p:nvPr/>
        </p:nvSpPr>
        <p:spPr>
          <a:xfrm>
            <a:off x="1640785" y="1415184"/>
            <a:ext cx="9856450" cy="4893647"/>
          </a:xfrm>
          <a:prstGeom prst="rect">
            <a:avLst/>
          </a:prstGeom>
          <a:noFill/>
        </p:spPr>
        <p:txBody>
          <a:bodyPr wrap="square" rtlCol="0">
            <a:spAutoFit/>
          </a:bodyPr>
          <a:lstStyle/>
          <a:p>
            <a:r>
              <a:rPr kumimoji="1" lang="en-US" altLang="ja-JP" sz="3600" dirty="0" smtClean="0">
                <a:effectLst>
                  <a:outerShdw blurRad="38100" dist="38100" dir="2700000" algn="tl">
                    <a:srgbClr val="000000">
                      <a:alpha val="43137"/>
                    </a:srgbClr>
                  </a:outerShdw>
                </a:effectLst>
              </a:rPr>
              <a:t>1</a:t>
            </a:r>
            <a:r>
              <a:rPr kumimoji="1" lang="ja-JP" altLang="en-US" sz="3600" dirty="0" smtClean="0">
                <a:effectLst>
                  <a:outerShdw blurRad="38100" dist="38100" dir="2700000" algn="tl">
                    <a:srgbClr val="000000">
                      <a:alpha val="43137"/>
                    </a:srgbClr>
                  </a:outerShdw>
                </a:effectLst>
              </a:rPr>
              <a:t>　名古屋市</a:t>
            </a:r>
            <a:r>
              <a:rPr kumimoji="1" lang="ja-JP" altLang="en-US" sz="3200" dirty="0" smtClean="0">
                <a:effectLst>
                  <a:outerShdw blurRad="38100" dist="38100" dir="2700000" algn="tl">
                    <a:srgbClr val="000000">
                      <a:alpha val="43137"/>
                    </a:srgbClr>
                  </a:outerShdw>
                </a:effectLst>
              </a:rPr>
              <a:t>の</a:t>
            </a:r>
            <a:r>
              <a:rPr kumimoji="1" lang="ja-JP" altLang="en-US" sz="3600" dirty="0" smtClean="0">
                <a:effectLst>
                  <a:outerShdw blurRad="38100" dist="38100" dir="2700000" algn="tl">
                    <a:srgbClr val="000000">
                      <a:alpha val="43137"/>
                    </a:srgbClr>
                  </a:outerShdw>
                </a:effectLst>
              </a:rPr>
              <a:t>現況</a:t>
            </a:r>
            <a:endParaRPr kumimoji="1" lang="en-US" altLang="ja-JP" sz="3600" dirty="0" smtClean="0">
              <a:effectLst>
                <a:outerShdw blurRad="38100" dist="38100" dir="2700000" algn="tl">
                  <a:srgbClr val="000000">
                    <a:alpha val="43137"/>
                  </a:srgbClr>
                </a:outerShdw>
              </a:effectLst>
            </a:endParaRPr>
          </a:p>
          <a:p>
            <a:r>
              <a:rPr lang="ja-JP" altLang="en-US" sz="2800" dirty="0" smtClean="0"/>
              <a:t>　</a:t>
            </a:r>
            <a:r>
              <a:rPr lang="ja-JP" altLang="en-US" sz="2800" dirty="0" smtClean="0">
                <a:solidFill>
                  <a:srgbClr val="002060"/>
                </a:solidFill>
              </a:rPr>
              <a:t>　</a:t>
            </a:r>
            <a:r>
              <a:rPr lang="ja-JP" altLang="en-US" sz="2400" dirty="0">
                <a:solidFill>
                  <a:srgbClr val="002060"/>
                </a:solidFill>
              </a:rPr>
              <a:t>・</a:t>
            </a:r>
            <a:r>
              <a:rPr lang="ja-JP" altLang="en-US" sz="2400" dirty="0" smtClean="0">
                <a:solidFill>
                  <a:srgbClr val="002060"/>
                </a:solidFill>
              </a:rPr>
              <a:t>年齢段階別人口　</a:t>
            </a:r>
            <a:r>
              <a:rPr lang="ja-JP" altLang="en-US" sz="2400" dirty="0">
                <a:solidFill>
                  <a:srgbClr val="002060"/>
                </a:solidFill>
              </a:rPr>
              <a:t>・</a:t>
            </a:r>
            <a:r>
              <a:rPr lang="ja-JP" altLang="en-US" sz="2400" dirty="0" smtClean="0">
                <a:solidFill>
                  <a:srgbClr val="002060"/>
                </a:solidFill>
              </a:rPr>
              <a:t>認定者数　</a:t>
            </a:r>
            <a:r>
              <a:rPr lang="ja-JP" altLang="en-US" sz="2400" dirty="0">
                <a:solidFill>
                  <a:srgbClr val="002060"/>
                </a:solidFill>
              </a:rPr>
              <a:t>・</a:t>
            </a:r>
            <a:r>
              <a:rPr lang="ja-JP" altLang="en-US" sz="2400" dirty="0" smtClean="0">
                <a:solidFill>
                  <a:srgbClr val="002060"/>
                </a:solidFill>
              </a:rPr>
              <a:t>申請</a:t>
            </a:r>
            <a:r>
              <a:rPr lang="ja-JP" altLang="en-US" sz="2400" dirty="0">
                <a:solidFill>
                  <a:srgbClr val="002060"/>
                </a:solidFill>
              </a:rPr>
              <a:t>件</a:t>
            </a:r>
            <a:r>
              <a:rPr lang="ja-JP" altLang="en-US" sz="2400" dirty="0" smtClean="0">
                <a:solidFill>
                  <a:srgbClr val="002060"/>
                </a:solidFill>
              </a:rPr>
              <a:t>数の推移</a:t>
            </a:r>
            <a:endParaRPr lang="en-US" altLang="ja-JP" sz="2400" dirty="0" smtClean="0">
              <a:solidFill>
                <a:srgbClr val="002060"/>
              </a:solidFill>
            </a:endParaRPr>
          </a:p>
          <a:p>
            <a:endParaRPr lang="en-US" altLang="ja-JP" sz="2800" dirty="0">
              <a:solidFill>
                <a:srgbClr val="002060"/>
              </a:solidFill>
            </a:endParaRPr>
          </a:p>
          <a:p>
            <a:r>
              <a:rPr lang="ja-JP" altLang="en-US" sz="3600" dirty="0" smtClean="0">
                <a:effectLst>
                  <a:outerShdw blurRad="38100" dist="38100" dir="2700000" algn="tl">
                    <a:srgbClr val="000000">
                      <a:alpha val="43137"/>
                    </a:srgbClr>
                  </a:outerShdw>
                </a:effectLst>
              </a:rPr>
              <a:t>２　要介護認定</a:t>
            </a:r>
            <a:r>
              <a:rPr lang="ja-JP" altLang="en-US" sz="3200" dirty="0" smtClean="0">
                <a:effectLst>
                  <a:outerShdw blurRad="38100" dist="38100" dir="2700000" algn="tl">
                    <a:srgbClr val="000000">
                      <a:alpha val="43137"/>
                    </a:srgbClr>
                  </a:outerShdw>
                </a:effectLst>
              </a:rPr>
              <a:t>の</a:t>
            </a:r>
            <a:r>
              <a:rPr lang="ja-JP" altLang="en-US" sz="3600" dirty="0" smtClean="0">
                <a:effectLst>
                  <a:outerShdw blurRad="38100" dist="38100" dir="2700000" algn="tl">
                    <a:srgbClr val="000000">
                      <a:alpha val="43137"/>
                    </a:srgbClr>
                  </a:outerShdw>
                </a:effectLst>
              </a:rPr>
              <a:t>実施体制</a:t>
            </a:r>
            <a:endParaRPr lang="en-US" altLang="ja-JP" sz="3600" dirty="0" smtClean="0">
              <a:effectLst>
                <a:outerShdw blurRad="38100" dist="38100" dir="2700000" algn="tl">
                  <a:srgbClr val="000000">
                    <a:alpha val="43137"/>
                  </a:srgbClr>
                </a:outerShdw>
              </a:effectLst>
            </a:endParaRPr>
          </a:p>
          <a:p>
            <a:r>
              <a:rPr lang="ja-JP" altLang="en-US" sz="2800" dirty="0"/>
              <a:t>　</a:t>
            </a:r>
            <a:r>
              <a:rPr lang="ja-JP" altLang="en-US" sz="2400" dirty="0" smtClean="0"/>
              <a:t>　・</a:t>
            </a:r>
            <a:r>
              <a:rPr lang="ja-JP" altLang="en-US" sz="2400" dirty="0" smtClean="0">
                <a:solidFill>
                  <a:srgbClr val="002060"/>
                </a:solidFill>
              </a:rPr>
              <a:t>認定調査員　・介護認定審査会事務局　・介護認定審査会</a:t>
            </a:r>
            <a:endParaRPr lang="en-US" altLang="ja-JP" sz="2400" dirty="0" smtClean="0">
              <a:solidFill>
                <a:srgbClr val="002060"/>
              </a:solidFill>
            </a:endParaRPr>
          </a:p>
          <a:p>
            <a:endParaRPr lang="en-US" altLang="ja-JP" sz="2800" dirty="0"/>
          </a:p>
          <a:p>
            <a:r>
              <a:rPr lang="ja-JP" altLang="en-US" sz="3600" dirty="0" smtClean="0">
                <a:effectLst>
                  <a:outerShdw blurRad="38100" dist="38100" dir="2700000" algn="tl">
                    <a:srgbClr val="000000">
                      <a:alpha val="43137"/>
                    </a:srgbClr>
                  </a:outerShdw>
                </a:effectLst>
              </a:rPr>
              <a:t>３　要介護認定適正化</a:t>
            </a:r>
            <a:r>
              <a:rPr lang="ja-JP" altLang="en-US" sz="3200" dirty="0" smtClean="0">
                <a:effectLst>
                  <a:outerShdw blurRad="38100" dist="38100" dir="2700000" algn="tl">
                    <a:srgbClr val="000000">
                      <a:alpha val="43137"/>
                    </a:srgbClr>
                  </a:outerShdw>
                </a:effectLst>
              </a:rPr>
              <a:t>の</a:t>
            </a:r>
            <a:r>
              <a:rPr lang="ja-JP" altLang="en-US" sz="3600" dirty="0" smtClean="0">
                <a:effectLst>
                  <a:outerShdw blurRad="38100" dist="38100" dir="2700000" algn="tl">
                    <a:srgbClr val="000000">
                      <a:alpha val="43137"/>
                    </a:srgbClr>
                  </a:outerShdw>
                </a:effectLst>
              </a:rPr>
              <a:t>取</a:t>
            </a:r>
            <a:r>
              <a:rPr lang="ja-JP" altLang="en-US" sz="3200" dirty="0" smtClean="0">
                <a:effectLst>
                  <a:outerShdw blurRad="38100" dist="38100" dir="2700000" algn="tl">
                    <a:srgbClr val="000000">
                      <a:alpha val="43137"/>
                    </a:srgbClr>
                  </a:outerShdw>
                </a:effectLst>
              </a:rPr>
              <a:t>り</a:t>
            </a:r>
            <a:r>
              <a:rPr lang="ja-JP" altLang="en-US" sz="3600" dirty="0" smtClean="0">
                <a:effectLst>
                  <a:outerShdw blurRad="38100" dist="38100" dir="2700000" algn="tl">
                    <a:srgbClr val="000000">
                      <a:alpha val="43137"/>
                    </a:srgbClr>
                  </a:outerShdw>
                </a:effectLst>
              </a:rPr>
              <a:t>組</a:t>
            </a:r>
            <a:r>
              <a:rPr lang="ja-JP" altLang="en-US" sz="3200" dirty="0" smtClean="0">
                <a:effectLst>
                  <a:outerShdw blurRad="38100" dist="38100" dir="2700000" algn="tl">
                    <a:srgbClr val="000000">
                      <a:alpha val="43137"/>
                    </a:srgbClr>
                  </a:outerShdw>
                </a:effectLst>
              </a:rPr>
              <a:t>み</a:t>
            </a:r>
            <a:endParaRPr lang="en-US" altLang="ja-JP" sz="3600" dirty="0" smtClean="0">
              <a:effectLst>
                <a:outerShdw blurRad="38100" dist="38100" dir="2700000" algn="tl">
                  <a:srgbClr val="000000">
                    <a:alpha val="43137"/>
                  </a:srgbClr>
                </a:outerShdw>
              </a:effectLst>
            </a:endParaRPr>
          </a:p>
          <a:p>
            <a:r>
              <a:rPr lang="ja-JP" altLang="en-US" sz="2800" dirty="0" smtClean="0"/>
              <a:t>　　</a:t>
            </a:r>
            <a:r>
              <a:rPr lang="ja-JP" altLang="en-US" sz="2400" dirty="0">
                <a:solidFill>
                  <a:srgbClr val="002060"/>
                </a:solidFill>
              </a:rPr>
              <a:t>・</a:t>
            </a:r>
            <a:r>
              <a:rPr lang="ja-JP" altLang="en-US" sz="2400" dirty="0" smtClean="0">
                <a:solidFill>
                  <a:srgbClr val="002060"/>
                </a:solidFill>
              </a:rPr>
              <a:t>認定調査員　</a:t>
            </a:r>
            <a:r>
              <a:rPr lang="ja-JP" altLang="en-US" sz="2400" dirty="0">
                <a:solidFill>
                  <a:srgbClr val="002060"/>
                </a:solidFill>
              </a:rPr>
              <a:t>・</a:t>
            </a:r>
            <a:r>
              <a:rPr lang="ja-JP" altLang="en-US" sz="2400" dirty="0" smtClean="0">
                <a:solidFill>
                  <a:srgbClr val="002060"/>
                </a:solidFill>
              </a:rPr>
              <a:t>主治医　・介護認定審査会事務局　・介護認定審査会</a:t>
            </a:r>
            <a:endParaRPr lang="en-US" altLang="ja-JP" sz="2400" dirty="0" smtClean="0">
              <a:solidFill>
                <a:srgbClr val="002060"/>
              </a:solidFill>
            </a:endParaRPr>
          </a:p>
          <a:p>
            <a:endParaRPr lang="en-US" altLang="ja-JP" sz="2800" dirty="0"/>
          </a:p>
          <a:p>
            <a:r>
              <a:rPr lang="ja-JP" altLang="en-US" sz="3600" dirty="0" smtClean="0">
                <a:effectLst>
                  <a:outerShdw blurRad="38100" dist="38100" dir="2700000" algn="tl">
                    <a:srgbClr val="000000">
                      <a:alpha val="43137"/>
                    </a:srgbClr>
                  </a:outerShdw>
                </a:effectLst>
              </a:rPr>
              <a:t>４　技術的助言</a:t>
            </a:r>
            <a:r>
              <a:rPr lang="ja-JP" altLang="en-US" sz="3200" dirty="0" smtClean="0">
                <a:effectLst>
                  <a:outerShdw blurRad="38100" dist="38100" dir="2700000" algn="tl">
                    <a:srgbClr val="000000">
                      <a:alpha val="43137"/>
                    </a:srgbClr>
                  </a:outerShdw>
                </a:effectLst>
              </a:rPr>
              <a:t>への</a:t>
            </a:r>
            <a:r>
              <a:rPr lang="ja-JP" altLang="en-US" sz="3600" dirty="0" smtClean="0">
                <a:effectLst>
                  <a:outerShdw blurRad="38100" dist="38100" dir="2700000" algn="tl">
                    <a:srgbClr val="000000">
                      <a:alpha val="43137"/>
                    </a:srgbClr>
                  </a:outerShdw>
                </a:effectLst>
              </a:rPr>
              <a:t>参加</a:t>
            </a:r>
            <a:r>
              <a:rPr lang="ja-JP" altLang="en-US" sz="3600" dirty="0" smtClean="0"/>
              <a:t>　</a:t>
            </a:r>
            <a:endParaRPr lang="en-US" altLang="ja-JP" sz="3600" dirty="0" smtClean="0"/>
          </a:p>
        </p:txBody>
      </p:sp>
    </p:spTree>
    <p:extLst>
      <p:ext uri="{BB962C8B-B14F-4D97-AF65-F5344CB8AC3E}">
        <p14:creationId xmlns:p14="http://schemas.microsoft.com/office/powerpoint/2010/main" val="1111439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テキスト ボックス 1"/>
          <p:cNvSpPr txBox="1"/>
          <p:nvPr/>
        </p:nvSpPr>
        <p:spPr>
          <a:xfrm>
            <a:off x="3276579" y="1959461"/>
            <a:ext cx="5965095" cy="923330"/>
          </a:xfrm>
          <a:prstGeom prst="rect">
            <a:avLst/>
          </a:prstGeom>
          <a:noFill/>
        </p:spPr>
        <p:txBody>
          <a:bodyPr wrap="none" rtlCol="0">
            <a:spAutoFit/>
          </a:bodyPr>
          <a:lstStyle/>
          <a:p>
            <a:r>
              <a:rPr kumimoji="1" lang="ja-JP" altLang="en-US" sz="5400" dirty="0" smtClean="0"/>
              <a:t>１　名古屋市</a:t>
            </a:r>
            <a:r>
              <a:rPr lang="ja-JP" altLang="en-US" sz="4800" dirty="0" smtClean="0"/>
              <a:t>の</a:t>
            </a:r>
            <a:r>
              <a:rPr lang="ja-JP" altLang="en-US" sz="5400" dirty="0" smtClean="0"/>
              <a:t>現況</a:t>
            </a:r>
            <a:endParaRPr kumimoji="1" lang="ja-JP" altLang="en-US" sz="5400" dirty="0"/>
          </a:p>
        </p:txBody>
      </p:sp>
      <p:graphicFrame>
        <p:nvGraphicFramePr>
          <p:cNvPr id="4" name="表 3"/>
          <p:cNvGraphicFramePr>
            <a:graphicFrameLocks noGrp="1"/>
          </p:cNvGraphicFramePr>
          <p:nvPr>
            <p:extLst>
              <p:ext uri="{D42A27DB-BD31-4B8C-83A1-F6EECF244321}">
                <p14:modId xmlns:p14="http://schemas.microsoft.com/office/powerpoint/2010/main" val="2896162807"/>
              </p:ext>
            </p:extLst>
          </p:nvPr>
        </p:nvGraphicFramePr>
        <p:xfrm>
          <a:off x="3148301" y="4473748"/>
          <a:ext cx="6686054" cy="1981200"/>
        </p:xfrm>
        <a:graphic>
          <a:graphicData uri="http://schemas.openxmlformats.org/drawingml/2006/table">
            <a:tbl>
              <a:tblPr firstRow="1" bandRow="1">
                <a:tableStyleId>{5C22544A-7EE6-4342-B048-85BDC9FD1C3A}</a:tableStyleId>
              </a:tblPr>
              <a:tblGrid>
                <a:gridCol w="2038880"/>
                <a:gridCol w="2323587"/>
                <a:gridCol w="2323587"/>
              </a:tblGrid>
              <a:tr h="370840">
                <a:tc>
                  <a:txBody>
                    <a:bodyPr/>
                    <a:lstStyle/>
                    <a:p>
                      <a:pPr algn="ct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r>
                        <a:rPr kumimoji="1" lang="ja-JP" altLang="en-US" b="0" dirty="0" smtClean="0">
                          <a:solidFill>
                            <a:schemeClr val="tx1"/>
                          </a:solidFill>
                          <a:effectLst>
                            <a:outerShdw blurRad="38100" dist="38100" dir="2700000" algn="tl">
                              <a:srgbClr val="000000">
                                <a:alpha val="43137"/>
                              </a:srgbClr>
                            </a:outerShdw>
                          </a:effectLst>
                        </a:rPr>
                        <a:t>名古屋市</a:t>
                      </a:r>
                      <a:endParaRPr kumimoji="1" lang="ja-JP" altLang="en-US" b="0" dirty="0">
                        <a:solidFill>
                          <a:schemeClr val="tx1"/>
                        </a:solidFill>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r>
                        <a:rPr kumimoji="1" lang="ja-JP" altLang="en-US" b="0" dirty="0" smtClean="0">
                          <a:solidFill>
                            <a:schemeClr val="tx1"/>
                          </a:solidFill>
                          <a:effectLst>
                            <a:outerShdw blurRad="38100" dist="38100" dir="2700000" algn="tl">
                              <a:srgbClr val="000000">
                                <a:alpha val="43137"/>
                              </a:srgbClr>
                            </a:outerShdw>
                          </a:effectLst>
                        </a:rPr>
                        <a:t>全国</a:t>
                      </a:r>
                      <a:endParaRPr kumimoji="1" lang="ja-JP" altLang="en-US" b="0" dirty="0">
                        <a:solidFill>
                          <a:schemeClr val="tx1"/>
                        </a:solidFill>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370840">
                <a:tc>
                  <a:txBody>
                    <a:bodyPr/>
                    <a:lstStyle/>
                    <a:p>
                      <a:pPr algn="ctr"/>
                      <a:r>
                        <a:rPr kumimoji="1" lang="ja-JP" altLang="en-US" sz="2000" b="0" dirty="0" smtClean="0">
                          <a:solidFill>
                            <a:schemeClr val="tx1"/>
                          </a:solidFill>
                        </a:rPr>
                        <a:t>人口</a:t>
                      </a:r>
                      <a:endParaRPr kumimoji="1" lang="ja-JP" alt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b="0" dirty="0" smtClean="0">
                          <a:solidFill>
                            <a:schemeClr val="tx1"/>
                          </a:solidFill>
                        </a:rPr>
                        <a:t>２，２８６，３４５人</a:t>
                      </a:r>
                      <a:endParaRPr kumimoji="1" lang="ja-JP" alt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b="0" dirty="0" smtClean="0">
                          <a:solidFill>
                            <a:schemeClr val="tx1"/>
                          </a:solidFill>
                          <a:latin typeface="+mj-ea"/>
                          <a:ea typeface="+mj-ea"/>
                        </a:rPr>
                        <a:t>１億２，６８２万人</a:t>
                      </a:r>
                      <a:endParaRPr kumimoji="1" lang="ja-JP" altLang="en-US"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394348">
                <a:tc>
                  <a:txBody>
                    <a:bodyPr/>
                    <a:lstStyle/>
                    <a:p>
                      <a:pPr algn="ctr"/>
                      <a:r>
                        <a:rPr kumimoji="1" lang="ja-JP" altLang="en-US" sz="2000" dirty="0" smtClean="0"/>
                        <a:t>高齢化率</a:t>
                      </a:r>
                      <a:endParaRPr kumimoji="1" lang="ja-JP"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dirty="0" smtClean="0"/>
                        <a:t>２３．９％</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dirty="0" smtClean="0"/>
                        <a:t>２６．９％</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370840">
                <a:tc>
                  <a:txBody>
                    <a:bodyPr/>
                    <a:lstStyle/>
                    <a:p>
                      <a:pPr algn="ctr"/>
                      <a:r>
                        <a:rPr kumimoji="1" lang="ja-JP" altLang="en-US" sz="2000" dirty="0" smtClean="0"/>
                        <a:t>後期高齢化率</a:t>
                      </a:r>
                      <a:endParaRPr kumimoji="1" lang="ja-JP"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dirty="0" smtClean="0"/>
                        <a:t>１１．４％</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dirty="0" smtClean="0"/>
                        <a:t>１３．０％</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370840">
                <a:tc>
                  <a:txBody>
                    <a:bodyPr/>
                    <a:lstStyle/>
                    <a:p>
                      <a:pPr algn="ctr"/>
                      <a:r>
                        <a:rPr kumimoji="1" lang="ja-JP" altLang="en-US" sz="2000" dirty="0" smtClean="0"/>
                        <a:t>認定者数</a:t>
                      </a:r>
                      <a:endParaRPr kumimoji="1" lang="ja-JP"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dirty="0" smtClean="0"/>
                        <a:t>１０１，８１７人</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ja-JP" altLang="en-US" dirty="0" smtClean="0">
                          <a:latin typeface="+mn-ea"/>
                          <a:ea typeface="+mn-ea"/>
                        </a:rPr>
                        <a:t>６，１８８，５２３人</a:t>
                      </a:r>
                      <a:endParaRPr kumimoji="1" lang="ja-JP" altLang="en-US" sz="14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bl>
          </a:graphicData>
        </a:graphic>
      </p:graphicFrame>
      <p:sp>
        <p:nvSpPr>
          <p:cNvPr id="6" name="テキスト ボックス 5"/>
          <p:cNvSpPr txBox="1"/>
          <p:nvPr/>
        </p:nvSpPr>
        <p:spPr>
          <a:xfrm>
            <a:off x="7443957" y="4135194"/>
            <a:ext cx="2390398" cy="338554"/>
          </a:xfrm>
          <a:prstGeom prst="rect">
            <a:avLst/>
          </a:prstGeom>
          <a:noFill/>
        </p:spPr>
        <p:txBody>
          <a:bodyPr wrap="none" rtlCol="0">
            <a:spAutoFit/>
          </a:bodyPr>
          <a:lstStyle/>
          <a:p>
            <a:r>
              <a:rPr kumimoji="1" lang="en-US" altLang="ja-JP" sz="1600" dirty="0" smtClean="0"/>
              <a:t>【</a:t>
            </a:r>
            <a:r>
              <a:rPr kumimoji="1" lang="ja-JP" altLang="en-US" sz="1600" dirty="0" smtClean="0"/>
              <a:t>平成２８年１月１日現在</a:t>
            </a:r>
            <a:r>
              <a:rPr kumimoji="1" lang="en-US" altLang="ja-JP" sz="1600" dirty="0" smtClean="0"/>
              <a:t>】</a:t>
            </a:r>
            <a:endParaRPr kumimoji="1" lang="ja-JP" altLang="en-US" sz="1200" dirty="0"/>
          </a:p>
        </p:txBody>
      </p:sp>
    </p:spTree>
    <p:extLst>
      <p:ext uri="{BB962C8B-B14F-4D97-AF65-F5344CB8AC3E}">
        <p14:creationId xmlns:p14="http://schemas.microsoft.com/office/powerpoint/2010/main" val="2500746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p:cNvGraphicFramePr>
          <p:nvPr>
            <p:extLst/>
          </p:nvPr>
        </p:nvGraphicFramePr>
        <p:xfrm>
          <a:off x="228600" y="1316962"/>
          <a:ext cx="11763487" cy="5541038"/>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p:cNvSpPr txBox="1"/>
          <p:nvPr/>
        </p:nvSpPr>
        <p:spPr>
          <a:xfrm>
            <a:off x="2499360" y="289560"/>
            <a:ext cx="7879080" cy="707886"/>
          </a:xfrm>
          <a:prstGeom prst="rect">
            <a:avLst/>
          </a:prstGeom>
          <a:noFill/>
        </p:spPr>
        <p:txBody>
          <a:bodyPr wrap="none" rtlCol="0">
            <a:spAutoFit/>
          </a:bodyPr>
          <a:lstStyle/>
          <a:p>
            <a:r>
              <a:rPr kumimoji="1" lang="ja-JP" altLang="en-US" sz="4000" dirty="0" smtClean="0">
                <a:effectLst>
                  <a:outerShdw blurRad="38100" dist="38100" dir="2700000" algn="tl">
                    <a:srgbClr val="000000">
                      <a:alpha val="43137"/>
                    </a:srgbClr>
                  </a:outerShdw>
                </a:effectLst>
              </a:rPr>
              <a:t>名古屋市</a:t>
            </a:r>
            <a:r>
              <a:rPr kumimoji="1" lang="ja-JP" altLang="en-US" sz="3600" dirty="0" smtClean="0">
                <a:effectLst>
                  <a:outerShdw blurRad="38100" dist="38100" dir="2700000" algn="tl">
                    <a:srgbClr val="000000">
                      <a:alpha val="43137"/>
                    </a:srgbClr>
                  </a:outerShdw>
                </a:effectLst>
              </a:rPr>
              <a:t>の</a:t>
            </a:r>
            <a:r>
              <a:rPr kumimoji="1" lang="ja-JP" altLang="en-US" sz="4000" dirty="0" smtClean="0">
                <a:effectLst>
                  <a:outerShdw blurRad="38100" dist="38100" dir="2700000" algn="tl">
                    <a:srgbClr val="000000">
                      <a:alpha val="43137"/>
                    </a:srgbClr>
                  </a:outerShdw>
                </a:effectLst>
              </a:rPr>
              <a:t>年齢段階別人口</a:t>
            </a:r>
            <a:r>
              <a:rPr kumimoji="1" lang="ja-JP" altLang="en-US" sz="3600" dirty="0" smtClean="0">
                <a:effectLst>
                  <a:outerShdw blurRad="38100" dist="38100" dir="2700000" algn="tl">
                    <a:srgbClr val="000000">
                      <a:alpha val="43137"/>
                    </a:srgbClr>
                  </a:outerShdw>
                </a:effectLst>
              </a:rPr>
              <a:t>の</a:t>
            </a:r>
            <a:r>
              <a:rPr kumimoji="1" lang="ja-JP" altLang="en-US" sz="4000" dirty="0" smtClean="0">
                <a:effectLst>
                  <a:outerShdw blurRad="38100" dist="38100" dir="2700000" algn="tl">
                    <a:srgbClr val="000000">
                      <a:alpha val="43137"/>
                    </a:srgbClr>
                  </a:outerShdw>
                </a:effectLst>
              </a:rPr>
              <a:t>推移</a:t>
            </a:r>
            <a:endParaRPr kumimoji="1" lang="ja-JP" altLang="en-US" sz="4000" dirty="0">
              <a:effectLst>
                <a:outerShdw blurRad="38100" dist="38100" dir="2700000" algn="tl">
                  <a:srgbClr val="000000">
                    <a:alpha val="43137"/>
                  </a:srgbClr>
                </a:outerShdw>
              </a:effectLst>
            </a:endParaRPr>
          </a:p>
        </p:txBody>
      </p:sp>
      <p:sp>
        <p:nvSpPr>
          <p:cNvPr id="4" name="テキスト ボックス 3"/>
          <p:cNvSpPr txBox="1"/>
          <p:nvPr/>
        </p:nvSpPr>
        <p:spPr>
          <a:xfrm>
            <a:off x="6438900" y="6418545"/>
            <a:ext cx="5386411" cy="292388"/>
          </a:xfrm>
          <a:prstGeom prst="rect">
            <a:avLst/>
          </a:prstGeom>
          <a:noFill/>
        </p:spPr>
        <p:txBody>
          <a:bodyPr wrap="none" rtlCol="0">
            <a:spAutoFit/>
          </a:bodyPr>
          <a:lstStyle/>
          <a:p>
            <a:r>
              <a:rPr lang="ja-JP" altLang="en-US" sz="1300" dirty="0" smtClean="0">
                <a:solidFill>
                  <a:srgbClr val="002060"/>
                </a:solidFill>
              </a:rPr>
              <a:t>資料：人口問題研究所</a:t>
            </a:r>
            <a:r>
              <a:rPr lang="en-US" altLang="ja-JP" sz="1300" dirty="0" smtClean="0">
                <a:solidFill>
                  <a:srgbClr val="002060"/>
                </a:solidFill>
              </a:rPr>
              <a:t>『</a:t>
            </a:r>
            <a:r>
              <a:rPr lang="ja-JP" altLang="en-US" sz="1300" dirty="0" smtClean="0">
                <a:solidFill>
                  <a:srgbClr val="002060"/>
                </a:solidFill>
              </a:rPr>
              <a:t>日本の地域別将来推計人口</a:t>
            </a:r>
            <a:r>
              <a:rPr lang="en-US" altLang="ja-JP" sz="1300" dirty="0" smtClean="0">
                <a:solidFill>
                  <a:srgbClr val="002060"/>
                </a:solidFill>
              </a:rPr>
              <a:t>』</a:t>
            </a:r>
            <a:r>
              <a:rPr lang="ja-JP" altLang="en-US" sz="1300" dirty="0" smtClean="0">
                <a:solidFill>
                  <a:srgbClr val="002060"/>
                </a:solidFill>
              </a:rPr>
              <a:t>（平成</a:t>
            </a:r>
            <a:r>
              <a:rPr lang="en-US" altLang="ja-JP" sz="1300" dirty="0" smtClean="0">
                <a:solidFill>
                  <a:srgbClr val="002060"/>
                </a:solidFill>
              </a:rPr>
              <a:t>25</a:t>
            </a:r>
            <a:r>
              <a:rPr lang="ja-JP" altLang="en-US" sz="1300" dirty="0" smtClean="0">
                <a:solidFill>
                  <a:srgbClr val="002060"/>
                </a:solidFill>
              </a:rPr>
              <a:t>年</a:t>
            </a:r>
            <a:r>
              <a:rPr lang="en-US" altLang="ja-JP" sz="1300" dirty="0" smtClean="0">
                <a:solidFill>
                  <a:srgbClr val="002060"/>
                </a:solidFill>
              </a:rPr>
              <a:t>3</a:t>
            </a:r>
            <a:r>
              <a:rPr lang="ja-JP" altLang="en-US" sz="1300" dirty="0" smtClean="0">
                <a:solidFill>
                  <a:srgbClr val="002060"/>
                </a:solidFill>
              </a:rPr>
              <a:t>月推計）</a:t>
            </a:r>
            <a:endParaRPr kumimoji="1" lang="ja-JP" altLang="en-US" sz="1300" dirty="0">
              <a:solidFill>
                <a:srgbClr val="002060"/>
              </a:solidFill>
            </a:endParaRPr>
          </a:p>
        </p:txBody>
      </p:sp>
      <p:graphicFrame>
        <p:nvGraphicFramePr>
          <p:cNvPr id="5" name="表 4"/>
          <p:cNvGraphicFramePr>
            <a:graphicFrameLocks noGrp="1"/>
          </p:cNvGraphicFramePr>
          <p:nvPr>
            <p:extLst/>
          </p:nvPr>
        </p:nvGraphicFramePr>
        <p:xfrm>
          <a:off x="2639968" y="4305684"/>
          <a:ext cx="4937761" cy="1033431"/>
        </p:xfrm>
        <a:graphic>
          <a:graphicData uri="http://schemas.openxmlformats.org/drawingml/2006/table">
            <a:tbl>
              <a:tblPr firstRow="1" bandRow="1">
                <a:tableStyleId>{5C22544A-7EE6-4342-B048-85BDC9FD1C3A}</a:tableStyleId>
              </a:tblPr>
              <a:tblGrid>
                <a:gridCol w="1659987"/>
                <a:gridCol w="1181686"/>
                <a:gridCol w="1058321"/>
                <a:gridCol w="1037767"/>
              </a:tblGrid>
              <a:tr h="344477">
                <a:tc>
                  <a:txBody>
                    <a:bodyPr/>
                    <a:lstStyle/>
                    <a:p>
                      <a:endParaRPr kumimoji="1" lang="ja-JP" altLang="en-US" sz="16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ja-JP" altLang="en-US" sz="1600" b="0" dirty="0" smtClean="0">
                          <a:solidFill>
                            <a:schemeClr val="tx1"/>
                          </a:solidFill>
                          <a:effectLst/>
                        </a:rPr>
                        <a:t>２０１５年</a:t>
                      </a:r>
                      <a:endParaRPr kumimoji="1" lang="ja-JP" altLang="en-US" sz="16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ja-JP" altLang="en-US" sz="1600" b="0" dirty="0" smtClean="0">
                          <a:solidFill>
                            <a:schemeClr val="tx1"/>
                          </a:solidFill>
                          <a:effectLst/>
                        </a:rPr>
                        <a:t>２０２５年</a:t>
                      </a:r>
                      <a:endParaRPr kumimoji="1" lang="ja-JP" altLang="en-US" sz="16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ja-JP" altLang="en-US" sz="1600" b="0" dirty="0" smtClean="0">
                          <a:solidFill>
                            <a:schemeClr val="tx1"/>
                          </a:solidFill>
                          <a:effectLst/>
                        </a:rPr>
                        <a:t>２０３５年</a:t>
                      </a:r>
                      <a:endParaRPr kumimoji="1" lang="ja-JP" altLang="en-US" sz="1600" b="0" dirty="0">
                        <a:solidFill>
                          <a:schemeClr val="tx1"/>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r>
              <a:tr h="344477">
                <a:tc>
                  <a:txBody>
                    <a:bodyPr/>
                    <a:lstStyle/>
                    <a:p>
                      <a:pPr algn="ctr"/>
                      <a:r>
                        <a:rPr kumimoji="1" lang="ja-JP" altLang="en-US" sz="1600" b="0" dirty="0" smtClean="0">
                          <a:effectLst/>
                        </a:rPr>
                        <a:t>高齢化率</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b="0" dirty="0" smtClean="0">
                          <a:effectLst/>
                        </a:rPr>
                        <a:t>２４．９％</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b="0" dirty="0" smtClean="0">
                          <a:effectLst/>
                        </a:rPr>
                        <a:t>２７．５％</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b="0" dirty="0" smtClean="0">
                          <a:effectLst/>
                        </a:rPr>
                        <a:t>３１．１％</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44477">
                <a:tc>
                  <a:txBody>
                    <a:bodyPr/>
                    <a:lstStyle/>
                    <a:p>
                      <a:pPr algn="ctr"/>
                      <a:r>
                        <a:rPr kumimoji="1" lang="ja-JP" altLang="en-US" sz="1600" b="0" dirty="0" smtClean="0">
                          <a:effectLst/>
                        </a:rPr>
                        <a:t>後期高齢化率</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b="0" dirty="0" smtClean="0">
                          <a:effectLst/>
                        </a:rPr>
                        <a:t>１２．０％</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b="0" dirty="0" smtClean="0">
                          <a:effectLst/>
                        </a:rPr>
                        <a:t>１６．８％</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b="0" dirty="0" smtClean="0">
                          <a:effectLst/>
                        </a:rPr>
                        <a:t>１８．０％</a:t>
                      </a:r>
                      <a:endParaRPr kumimoji="1" lang="ja-JP" altLang="en-US" sz="1600" b="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cxnSp>
        <p:nvCxnSpPr>
          <p:cNvPr id="11" name="直線矢印コネクタ 10"/>
          <p:cNvCxnSpPr/>
          <p:nvPr/>
        </p:nvCxnSpPr>
        <p:spPr>
          <a:xfrm>
            <a:off x="9950785" y="1968116"/>
            <a:ext cx="1114223" cy="1566539"/>
          </a:xfrm>
          <a:prstGeom prst="straightConnector1">
            <a:avLst/>
          </a:prstGeom>
          <a:ln w="12700">
            <a:solidFill>
              <a:schemeClr val="tx1">
                <a:lumMod val="85000"/>
                <a:lumOff val="1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9709026" y="1968116"/>
            <a:ext cx="188009" cy="721296"/>
          </a:xfrm>
          <a:prstGeom prst="straightConnector1">
            <a:avLst/>
          </a:prstGeom>
          <a:ln w="12700">
            <a:solidFill>
              <a:schemeClr val="tx1">
                <a:lumMod val="85000"/>
                <a:lumOff val="1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4" name="グループ化 13"/>
          <p:cNvGrpSpPr/>
          <p:nvPr/>
        </p:nvGrpSpPr>
        <p:grpSpPr>
          <a:xfrm>
            <a:off x="8688157" y="1591599"/>
            <a:ext cx="1684605" cy="750521"/>
            <a:chOff x="8693835" y="1598784"/>
            <a:chExt cx="1684605" cy="750521"/>
          </a:xfrm>
        </p:grpSpPr>
        <p:cxnSp>
          <p:nvCxnSpPr>
            <p:cNvPr id="8" name="直線矢印コネクタ 7"/>
            <p:cNvCxnSpPr/>
            <p:nvPr/>
          </p:nvCxnSpPr>
          <p:spPr>
            <a:xfrm flipH="1">
              <a:off x="8693835" y="1968116"/>
              <a:ext cx="661182" cy="381189"/>
            </a:xfrm>
            <a:prstGeom prst="straightConnector1">
              <a:avLst/>
            </a:prstGeom>
            <a:ln w="12700">
              <a:solidFill>
                <a:schemeClr val="tx1">
                  <a:lumMod val="85000"/>
                  <a:lumOff val="1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9039612" y="1598784"/>
              <a:ext cx="1338828" cy="369332"/>
            </a:xfrm>
            <a:prstGeom prst="rect">
              <a:avLst/>
            </a:prstGeom>
            <a:solidFill>
              <a:schemeClr val="bg1"/>
            </a:solidFill>
            <a:ln>
              <a:solidFill>
                <a:schemeClr val="tx1">
                  <a:lumMod val="75000"/>
                  <a:lumOff val="25000"/>
                </a:schemeClr>
              </a:solidFill>
            </a:ln>
          </p:spPr>
          <p:txBody>
            <a:bodyPr wrap="none" rtlCol="0">
              <a:spAutoFit/>
            </a:bodyPr>
            <a:lstStyle/>
            <a:p>
              <a:r>
                <a:rPr kumimoji="1" lang="ja-JP" altLang="en-US" dirty="0" smtClean="0"/>
                <a:t>団塊の世代</a:t>
              </a:r>
              <a:endParaRPr kumimoji="1" lang="ja-JP" altLang="en-US" dirty="0"/>
            </a:p>
          </p:txBody>
        </p:sp>
      </p:grpSp>
      <p:grpSp>
        <p:nvGrpSpPr>
          <p:cNvPr id="10" name="グループ化 9"/>
          <p:cNvGrpSpPr/>
          <p:nvPr/>
        </p:nvGrpSpPr>
        <p:grpSpPr>
          <a:xfrm>
            <a:off x="8546322" y="5182303"/>
            <a:ext cx="3325966" cy="284023"/>
            <a:chOff x="8546322" y="5182303"/>
            <a:chExt cx="3325966" cy="284023"/>
          </a:xfrm>
        </p:grpSpPr>
        <p:sp>
          <p:nvSpPr>
            <p:cNvPr id="15" name="テキスト ボックス 14"/>
            <p:cNvSpPr txBox="1"/>
            <p:nvPr/>
          </p:nvSpPr>
          <p:spPr>
            <a:xfrm>
              <a:off x="8546322" y="5184697"/>
              <a:ext cx="446449" cy="276999"/>
            </a:xfrm>
            <a:prstGeom prst="rect">
              <a:avLst/>
            </a:prstGeom>
            <a:solidFill>
              <a:schemeClr val="accent1">
                <a:lumMod val="60000"/>
                <a:lumOff val="40000"/>
              </a:schemeClr>
            </a:solidFill>
            <a:ln>
              <a:noFill/>
            </a:ln>
          </p:spPr>
          <p:txBody>
            <a:bodyPr wrap="square" rtlCol="0">
              <a:spAutoFit/>
            </a:bodyPr>
            <a:lstStyle/>
            <a:p>
              <a:pPr algn="ctr"/>
              <a:r>
                <a:rPr lang="ja-JP" altLang="en-US" sz="1200" b="1" dirty="0" smtClean="0">
                  <a:solidFill>
                    <a:srgbClr val="C00000"/>
                  </a:solidFill>
                </a:rPr>
                <a:t>３％</a:t>
              </a:r>
              <a:endParaRPr lang="ja-JP" altLang="en-US" sz="1200" b="1" dirty="0">
                <a:solidFill>
                  <a:srgbClr val="C00000"/>
                </a:solidFill>
              </a:endParaRPr>
            </a:p>
          </p:txBody>
        </p:sp>
        <p:sp>
          <p:nvSpPr>
            <p:cNvPr id="17" name="テキスト ボックス 16"/>
            <p:cNvSpPr txBox="1"/>
            <p:nvPr/>
          </p:nvSpPr>
          <p:spPr>
            <a:xfrm>
              <a:off x="9103597" y="5184697"/>
              <a:ext cx="446449" cy="276999"/>
            </a:xfrm>
            <a:prstGeom prst="rect">
              <a:avLst/>
            </a:prstGeom>
            <a:solidFill>
              <a:schemeClr val="accent1">
                <a:lumMod val="60000"/>
                <a:lumOff val="40000"/>
              </a:schemeClr>
            </a:solidFill>
          </p:spPr>
          <p:txBody>
            <a:bodyPr wrap="square" rtlCol="0">
              <a:spAutoFit/>
            </a:bodyPr>
            <a:lstStyle/>
            <a:p>
              <a:pPr algn="ctr"/>
              <a:r>
                <a:rPr lang="ja-JP" altLang="en-US" sz="1200" b="1" dirty="0">
                  <a:solidFill>
                    <a:srgbClr val="C00000"/>
                  </a:solidFill>
                </a:rPr>
                <a:t>７</a:t>
              </a:r>
              <a:r>
                <a:rPr lang="ja-JP" altLang="en-US" sz="1200" b="1" dirty="0" smtClean="0">
                  <a:solidFill>
                    <a:srgbClr val="C00000"/>
                  </a:solidFill>
                </a:rPr>
                <a:t>％</a:t>
              </a:r>
              <a:endParaRPr lang="ja-JP" altLang="en-US" sz="1200" b="1" dirty="0">
                <a:solidFill>
                  <a:srgbClr val="C00000"/>
                </a:solidFill>
              </a:endParaRPr>
            </a:p>
          </p:txBody>
        </p:sp>
        <p:sp>
          <p:nvSpPr>
            <p:cNvPr id="18" name="テキスト ボックス 17"/>
            <p:cNvSpPr txBox="1"/>
            <p:nvPr/>
          </p:nvSpPr>
          <p:spPr>
            <a:xfrm>
              <a:off x="9607627" y="5184697"/>
              <a:ext cx="545955" cy="276999"/>
            </a:xfrm>
            <a:prstGeom prst="rect">
              <a:avLst/>
            </a:prstGeom>
            <a:solidFill>
              <a:schemeClr val="accent1">
                <a:lumMod val="60000"/>
                <a:lumOff val="40000"/>
              </a:schemeClr>
            </a:solidFill>
          </p:spPr>
          <p:txBody>
            <a:bodyPr wrap="square" rtlCol="0">
              <a:spAutoFit/>
            </a:bodyPr>
            <a:lstStyle/>
            <a:p>
              <a:pPr algn="ctr"/>
              <a:r>
                <a:rPr lang="ja-JP" altLang="en-US" sz="1200" b="1" dirty="0" smtClean="0">
                  <a:solidFill>
                    <a:srgbClr val="C00000"/>
                  </a:solidFill>
                </a:rPr>
                <a:t>１５％</a:t>
              </a:r>
              <a:endParaRPr lang="ja-JP" altLang="en-US" sz="1200" b="1" dirty="0">
                <a:solidFill>
                  <a:srgbClr val="C00000"/>
                </a:solidFill>
              </a:endParaRPr>
            </a:p>
          </p:txBody>
        </p:sp>
        <p:sp>
          <p:nvSpPr>
            <p:cNvPr id="20" name="テキスト ボックス 19"/>
            <p:cNvSpPr txBox="1"/>
            <p:nvPr/>
          </p:nvSpPr>
          <p:spPr>
            <a:xfrm>
              <a:off x="10188075" y="5189327"/>
              <a:ext cx="545955" cy="276999"/>
            </a:xfrm>
            <a:prstGeom prst="rect">
              <a:avLst/>
            </a:prstGeom>
            <a:solidFill>
              <a:schemeClr val="accent1">
                <a:lumMod val="60000"/>
                <a:lumOff val="40000"/>
              </a:schemeClr>
            </a:solidFill>
          </p:spPr>
          <p:txBody>
            <a:bodyPr wrap="square" rtlCol="0">
              <a:spAutoFit/>
            </a:bodyPr>
            <a:lstStyle/>
            <a:p>
              <a:pPr algn="ctr"/>
              <a:r>
                <a:rPr lang="ja-JP" altLang="en-US" sz="1200" b="1" dirty="0" smtClean="0">
                  <a:solidFill>
                    <a:srgbClr val="C00000"/>
                  </a:solidFill>
                </a:rPr>
                <a:t>３</a:t>
              </a:r>
              <a:r>
                <a:rPr lang="ja-JP" altLang="en-US" sz="1200" b="1" dirty="0">
                  <a:solidFill>
                    <a:srgbClr val="C00000"/>
                  </a:solidFill>
                </a:rPr>
                <a:t>１</a:t>
              </a:r>
              <a:r>
                <a:rPr lang="ja-JP" altLang="en-US" sz="1200" b="1" dirty="0" smtClean="0">
                  <a:solidFill>
                    <a:srgbClr val="C00000"/>
                  </a:solidFill>
                </a:rPr>
                <a:t>％</a:t>
              </a:r>
              <a:endParaRPr lang="ja-JP" altLang="en-US" sz="1200" b="1" dirty="0">
                <a:solidFill>
                  <a:srgbClr val="C00000"/>
                </a:solidFill>
              </a:endParaRPr>
            </a:p>
          </p:txBody>
        </p:sp>
        <p:sp>
          <p:nvSpPr>
            <p:cNvPr id="21" name="テキスト ボックス 20"/>
            <p:cNvSpPr txBox="1"/>
            <p:nvPr/>
          </p:nvSpPr>
          <p:spPr>
            <a:xfrm>
              <a:off x="10757204" y="5184697"/>
              <a:ext cx="545955" cy="276999"/>
            </a:xfrm>
            <a:prstGeom prst="rect">
              <a:avLst/>
            </a:prstGeom>
            <a:solidFill>
              <a:schemeClr val="accent1">
                <a:lumMod val="60000"/>
                <a:lumOff val="40000"/>
              </a:schemeClr>
            </a:solidFill>
          </p:spPr>
          <p:txBody>
            <a:bodyPr wrap="square" rtlCol="0">
              <a:spAutoFit/>
            </a:bodyPr>
            <a:lstStyle/>
            <a:p>
              <a:pPr algn="ctr"/>
              <a:r>
                <a:rPr lang="ja-JP" altLang="en-US" sz="1200" b="1" dirty="0">
                  <a:solidFill>
                    <a:srgbClr val="C00000"/>
                  </a:solidFill>
                </a:rPr>
                <a:t>５３</a:t>
              </a:r>
              <a:r>
                <a:rPr lang="ja-JP" altLang="en-US" sz="1200" b="1" dirty="0" smtClean="0">
                  <a:solidFill>
                    <a:srgbClr val="C00000"/>
                  </a:solidFill>
                </a:rPr>
                <a:t>％</a:t>
              </a:r>
              <a:endParaRPr lang="ja-JP" altLang="en-US" sz="1200" b="1" dirty="0">
                <a:solidFill>
                  <a:srgbClr val="C00000"/>
                </a:solidFill>
              </a:endParaRPr>
            </a:p>
          </p:txBody>
        </p:sp>
        <p:sp>
          <p:nvSpPr>
            <p:cNvPr id="22" name="テキスト ボックス 21"/>
            <p:cNvSpPr txBox="1"/>
            <p:nvPr/>
          </p:nvSpPr>
          <p:spPr>
            <a:xfrm>
              <a:off x="11326333" y="5182303"/>
              <a:ext cx="545955" cy="276999"/>
            </a:xfrm>
            <a:prstGeom prst="rect">
              <a:avLst/>
            </a:prstGeom>
            <a:solidFill>
              <a:schemeClr val="accent1">
                <a:lumMod val="60000"/>
                <a:lumOff val="40000"/>
              </a:schemeClr>
            </a:solidFill>
          </p:spPr>
          <p:txBody>
            <a:bodyPr wrap="square" rtlCol="0">
              <a:spAutoFit/>
            </a:bodyPr>
            <a:lstStyle/>
            <a:p>
              <a:pPr algn="ctr"/>
              <a:r>
                <a:rPr lang="ja-JP" altLang="en-US" sz="1200" b="1" dirty="0" smtClean="0">
                  <a:solidFill>
                    <a:srgbClr val="C00000"/>
                  </a:solidFill>
                </a:rPr>
                <a:t>７</a:t>
              </a:r>
              <a:r>
                <a:rPr lang="ja-JP" altLang="en-US" sz="1200" b="1" dirty="0">
                  <a:solidFill>
                    <a:srgbClr val="C00000"/>
                  </a:solidFill>
                </a:rPr>
                <a:t>６</a:t>
              </a:r>
              <a:r>
                <a:rPr lang="ja-JP" altLang="en-US" sz="1200" b="1" dirty="0" smtClean="0">
                  <a:solidFill>
                    <a:srgbClr val="C00000"/>
                  </a:solidFill>
                </a:rPr>
                <a:t>％</a:t>
              </a:r>
              <a:endParaRPr lang="ja-JP" altLang="en-US" sz="1200" b="1" dirty="0">
                <a:solidFill>
                  <a:srgbClr val="C00000"/>
                </a:solidFill>
              </a:endParaRPr>
            </a:p>
          </p:txBody>
        </p:sp>
      </p:grpSp>
      <p:sp>
        <p:nvSpPr>
          <p:cNvPr id="23" name="テキスト ボックス 22"/>
          <p:cNvSpPr txBox="1"/>
          <p:nvPr/>
        </p:nvSpPr>
        <p:spPr>
          <a:xfrm>
            <a:off x="9550046" y="4834751"/>
            <a:ext cx="1256930" cy="307777"/>
          </a:xfrm>
          <a:prstGeom prst="rect">
            <a:avLst/>
          </a:prstGeom>
          <a:solidFill>
            <a:schemeClr val="accent1">
              <a:lumMod val="60000"/>
              <a:lumOff val="40000"/>
            </a:schemeClr>
          </a:solidFill>
        </p:spPr>
        <p:txBody>
          <a:bodyPr wrap="square" rtlCol="0">
            <a:spAutoFit/>
          </a:bodyPr>
          <a:lstStyle/>
          <a:p>
            <a:r>
              <a:rPr lang="ja-JP" altLang="en-US" sz="1400" b="1" dirty="0" smtClean="0">
                <a:solidFill>
                  <a:srgbClr val="C00000"/>
                </a:solidFill>
              </a:rPr>
              <a:t>認定率</a:t>
            </a:r>
            <a:r>
              <a:rPr lang="ja-JP" altLang="en-US" sz="1200" b="1" dirty="0" smtClean="0">
                <a:solidFill>
                  <a:srgbClr val="C00000"/>
                </a:solidFill>
              </a:rPr>
              <a:t>（</a:t>
            </a:r>
            <a:r>
              <a:rPr lang="en-US" altLang="ja-JP" sz="1200" b="1" dirty="0" smtClean="0">
                <a:solidFill>
                  <a:srgbClr val="C00000"/>
                </a:solidFill>
              </a:rPr>
              <a:t>H28.2</a:t>
            </a:r>
            <a:r>
              <a:rPr lang="ja-JP" altLang="en-US" sz="1200" b="1" dirty="0" smtClean="0">
                <a:solidFill>
                  <a:srgbClr val="C00000"/>
                </a:solidFill>
              </a:rPr>
              <a:t>）</a:t>
            </a:r>
            <a:endParaRPr kumimoji="1" lang="ja-JP" altLang="en-US" sz="1200" b="1" dirty="0">
              <a:solidFill>
                <a:srgbClr val="C00000"/>
              </a:solidFill>
            </a:endParaRPr>
          </a:p>
        </p:txBody>
      </p:sp>
    </p:spTree>
    <p:extLst>
      <p:ext uri="{BB962C8B-B14F-4D97-AF65-F5344CB8AC3E}">
        <p14:creationId xmlns:p14="http://schemas.microsoft.com/office/powerpoint/2010/main" val="120019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7" dur="500"/>
                                        <p:tgtEl>
                                          <p:spTgt spid="2">
                                            <p:graphicEl>
                                              <a:chart seriesIdx="-3" categoryIdx="-3" bldStep="gridLegend"/>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down)">
                                      <p:cBhvr>
                                        <p:cTn id="15" dur="3000"/>
                                        <p:tgtEl>
                                          <p:spTgt spid="2">
                                            <p:graphicEl>
                                              <a:chart seriesIdx="0" categoryIdx="-4" bldStep="series"/>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down)">
                                      <p:cBhvr>
                                        <p:cTn id="25" dur="3000"/>
                                        <p:tgtEl>
                                          <p:spTgt spid="2">
                                            <p:graphicEl>
                                              <a:chart seriesIdx="1" categoryIdx="-4" bldStep="series"/>
                                            </p:graphicEl>
                                          </p:spTgt>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down)">
                                      <p:cBhvr>
                                        <p:cTn id="34" dur="3000"/>
                                        <p:tgtEl>
                                          <p:spTgt spid="2">
                                            <p:graphicEl>
                                              <a:chart seriesIdx="2" categoryIdx="-4" bldStep="series"/>
                                            </p:graphicEl>
                                          </p:spTgt>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4" grpId="0"/>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899946305"/>
              </p:ext>
            </p:extLst>
          </p:nvPr>
        </p:nvGraphicFramePr>
        <p:xfrm>
          <a:off x="472438" y="1400176"/>
          <a:ext cx="11157473" cy="5042530"/>
        </p:xfrm>
        <a:graphic>
          <a:graphicData uri="http://schemas.openxmlformats.org/drawingml/2006/table">
            <a:tbl>
              <a:tblPr>
                <a:effectLst/>
                <a:tableStyleId>{5C22544A-7EE6-4342-B048-85BDC9FD1C3A}</a:tableStyleId>
              </a:tblPr>
              <a:tblGrid>
                <a:gridCol w="1449241"/>
                <a:gridCol w="1440365"/>
                <a:gridCol w="2258827"/>
                <a:gridCol w="2057400"/>
                <a:gridCol w="1988369"/>
                <a:gridCol w="1963271"/>
              </a:tblGrid>
              <a:tr h="774300">
                <a:tc rowSpan="2" gridSpan="2">
                  <a:txBody>
                    <a:bodyPr/>
                    <a:lstStyle/>
                    <a:p>
                      <a:pPr algn="ctr" fontAlgn="b"/>
                      <a:r>
                        <a:rPr lang="ja-JP" altLang="en-US" sz="2400" u="none" strike="noStrike" dirty="0">
                          <a:effectLst/>
                          <a:latin typeface="+mj-ea"/>
                          <a:ea typeface="+mj-ea"/>
                        </a:rPr>
                        <a:t>　</a:t>
                      </a:r>
                      <a:endParaRPr lang="ja-JP" altLang="en-US" sz="2400" b="0" i="0" u="none" strike="noStrike" dirty="0">
                        <a:solidFill>
                          <a:srgbClr val="000000"/>
                        </a:solidFill>
                        <a:effectLst/>
                        <a:latin typeface="+mj-ea"/>
                        <a:ea typeface="+mj-e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rowSpan="2" hMerge="1">
                  <a:txBody>
                    <a:bodyPr/>
                    <a:lstStyle/>
                    <a:p>
                      <a:endParaRPr kumimoji="1" lang="ja-JP" altLang="en-US"/>
                    </a:p>
                  </a:txBody>
                  <a:tcPr/>
                </a:tc>
                <a:tc gridSpan="2">
                  <a:txBody>
                    <a:bodyPr/>
                    <a:lstStyle/>
                    <a:p>
                      <a:pPr algn="ctr" fontAlgn="ctr"/>
                      <a:r>
                        <a:rPr lang="ja-JP" altLang="en-US" sz="2400" u="none" strike="noStrike" dirty="0">
                          <a:effectLst/>
                          <a:latin typeface="+mj-ea"/>
                          <a:ea typeface="+mj-ea"/>
                        </a:rPr>
                        <a:t>名古屋市</a:t>
                      </a:r>
                      <a:br>
                        <a:rPr lang="ja-JP" altLang="en-US" sz="2400" u="none" strike="noStrike" dirty="0">
                          <a:effectLst/>
                          <a:latin typeface="+mj-ea"/>
                          <a:ea typeface="+mj-ea"/>
                        </a:rPr>
                      </a:br>
                      <a:r>
                        <a:rPr lang="en-US" altLang="ja-JP" sz="1800" u="none" strike="noStrike" dirty="0">
                          <a:effectLst/>
                          <a:latin typeface="+mj-ea"/>
                          <a:ea typeface="+mj-ea"/>
                        </a:rPr>
                        <a:t>28</a:t>
                      </a:r>
                      <a:r>
                        <a:rPr lang="ja-JP" altLang="en-US" sz="1800" u="none" strike="noStrike" dirty="0">
                          <a:effectLst/>
                          <a:latin typeface="+mj-ea"/>
                          <a:ea typeface="+mj-ea"/>
                        </a:rPr>
                        <a:t>年</a:t>
                      </a:r>
                      <a:r>
                        <a:rPr lang="en-US" altLang="ja-JP" sz="1800" u="none" strike="noStrike" dirty="0">
                          <a:effectLst/>
                          <a:latin typeface="+mj-ea"/>
                          <a:ea typeface="+mj-ea"/>
                        </a:rPr>
                        <a:t>3</a:t>
                      </a:r>
                      <a:r>
                        <a:rPr lang="ja-JP" altLang="en-US" sz="1800" u="none" strike="noStrike" dirty="0">
                          <a:effectLst/>
                          <a:latin typeface="+mj-ea"/>
                          <a:ea typeface="+mj-ea"/>
                        </a:rPr>
                        <a:t>月</a:t>
                      </a:r>
                      <a:r>
                        <a:rPr lang="ja-JP" altLang="en-US" sz="1800" u="none" strike="noStrike" dirty="0" smtClean="0">
                          <a:effectLst/>
                          <a:latin typeface="+mj-ea"/>
                          <a:ea typeface="+mj-ea"/>
                        </a:rPr>
                        <a:t>末現在</a:t>
                      </a:r>
                      <a:endParaRPr lang="ja-JP" altLang="en-US" sz="18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c hMerge="1">
                  <a:txBody>
                    <a:bodyPr/>
                    <a:lstStyle/>
                    <a:p>
                      <a:endParaRPr kumimoji="1" lang="ja-JP" altLang="en-US"/>
                    </a:p>
                  </a:txBody>
                  <a:tcPr/>
                </a:tc>
                <a:tc>
                  <a:txBody>
                    <a:bodyPr/>
                    <a:lstStyle/>
                    <a:p>
                      <a:pPr algn="ctr" fontAlgn="ctr"/>
                      <a:r>
                        <a:rPr lang="en-US" altLang="zh-CN" sz="2400" u="none" strike="noStrike" dirty="0">
                          <a:effectLst/>
                          <a:latin typeface="ＭＳ Ｐゴシック" panose="020B0600070205080204" pitchFamily="50" charset="-128"/>
                          <a:ea typeface="ＭＳ Ｐゴシック" panose="020B0600070205080204" pitchFamily="50" charset="-128"/>
                        </a:rPr>
                        <a:t>【</a:t>
                      </a:r>
                      <a:r>
                        <a:rPr lang="zh-CN" altLang="en-US" sz="2400" u="none" strike="noStrike" dirty="0">
                          <a:effectLst/>
                          <a:latin typeface="ＭＳ Ｐゴシック" panose="020B0600070205080204" pitchFamily="50" charset="-128"/>
                          <a:ea typeface="ＭＳ Ｐゴシック" panose="020B0600070205080204" pitchFamily="50" charset="-128"/>
                        </a:rPr>
                        <a:t>参考</a:t>
                      </a:r>
                      <a:r>
                        <a:rPr lang="en-US" altLang="zh-CN" sz="2400" u="none" strike="noStrike" dirty="0">
                          <a:effectLst/>
                          <a:latin typeface="ＭＳ Ｐゴシック" panose="020B0600070205080204" pitchFamily="50" charset="-128"/>
                          <a:ea typeface="ＭＳ Ｐゴシック" panose="020B0600070205080204" pitchFamily="50" charset="-128"/>
                        </a:rPr>
                        <a:t>】</a:t>
                      </a:r>
                      <a:r>
                        <a:rPr lang="zh-CN" altLang="en-US" sz="2400" u="none" strike="noStrike" dirty="0">
                          <a:effectLst/>
                          <a:latin typeface="ＭＳ Ｐゴシック" panose="020B0600070205080204" pitchFamily="50" charset="-128"/>
                          <a:ea typeface="ＭＳ Ｐゴシック" panose="020B0600070205080204" pitchFamily="50" charset="-128"/>
                        </a:rPr>
                        <a:t>全国</a:t>
                      </a:r>
                      <a:r>
                        <a:rPr lang="zh-CN" altLang="en-US" sz="2400" u="none" strike="noStrike" dirty="0">
                          <a:effectLst/>
                          <a:latin typeface="+mj-ea"/>
                          <a:ea typeface="+mj-ea"/>
                        </a:rPr>
                        <a:t/>
                      </a:r>
                      <a:br>
                        <a:rPr lang="zh-CN" altLang="en-US" sz="2400" u="none" strike="noStrike" dirty="0">
                          <a:effectLst/>
                          <a:latin typeface="+mj-ea"/>
                          <a:ea typeface="+mj-ea"/>
                        </a:rPr>
                      </a:br>
                      <a:r>
                        <a:rPr lang="en-US" altLang="zh-CN" sz="1800" u="none" strike="noStrike" dirty="0">
                          <a:effectLst/>
                          <a:latin typeface="ＭＳ Ｐゴシック" panose="020B0600070205080204" pitchFamily="50" charset="-128"/>
                          <a:ea typeface="ＭＳ Ｐゴシック" panose="020B0600070205080204" pitchFamily="50" charset="-128"/>
                        </a:rPr>
                        <a:t>27</a:t>
                      </a:r>
                      <a:r>
                        <a:rPr lang="zh-CN" altLang="en-US" sz="1800" u="none" strike="noStrike" dirty="0">
                          <a:effectLst/>
                          <a:latin typeface="ＭＳ Ｐゴシック" panose="020B0600070205080204" pitchFamily="50" charset="-128"/>
                          <a:ea typeface="ＭＳ Ｐゴシック" panose="020B0600070205080204" pitchFamily="50" charset="-128"/>
                        </a:rPr>
                        <a:t>年</a:t>
                      </a:r>
                      <a:r>
                        <a:rPr lang="en-US" altLang="zh-CN" sz="1800" u="none" strike="noStrike" dirty="0" smtClean="0">
                          <a:effectLst/>
                          <a:latin typeface="ＭＳ Ｐゴシック" panose="020B0600070205080204" pitchFamily="50" charset="-128"/>
                          <a:ea typeface="ＭＳ Ｐゴシック" panose="020B0600070205080204" pitchFamily="50" charset="-128"/>
                        </a:rPr>
                        <a:t>12</a:t>
                      </a:r>
                      <a:r>
                        <a:rPr lang="zh-CN" altLang="en-US" sz="1800" u="none" strike="noStrike" dirty="0" smtClean="0">
                          <a:effectLst/>
                          <a:latin typeface="ＭＳ Ｐゴシック" panose="020B0600070205080204" pitchFamily="50" charset="-128"/>
                          <a:ea typeface="ＭＳ Ｐゴシック" panose="020B0600070205080204" pitchFamily="50" charset="-128"/>
                        </a:rPr>
                        <a:t>月末</a:t>
                      </a:r>
                      <a:r>
                        <a:rPr lang="ja-JP" altLang="en-US" sz="1800" u="none" strike="noStrike" dirty="0" smtClean="0">
                          <a:effectLst/>
                          <a:latin typeface="ＭＳ Ｐゴシック" panose="020B0600070205080204" pitchFamily="50" charset="-128"/>
                          <a:ea typeface="ＭＳ Ｐゴシック" panose="020B0600070205080204" pitchFamily="50" charset="-128"/>
                        </a:rPr>
                        <a:t>現在</a:t>
                      </a:r>
                      <a:endParaRPr lang="zh-CN"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c>
                  <a:txBody>
                    <a:bodyPr/>
                    <a:lstStyle/>
                    <a:p>
                      <a:pPr algn="ctr" fontAlgn="ctr"/>
                      <a:r>
                        <a:rPr lang="ja-JP" altLang="en-US"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差</a:t>
                      </a:r>
                      <a:endParaRPr lang="zh-CN" altLang="en-US" sz="2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r>
              <a:tr h="426823">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2400" u="none" strike="noStrike" dirty="0">
                          <a:effectLst/>
                          <a:latin typeface="+mj-ea"/>
                          <a:ea typeface="+mj-ea"/>
                        </a:rPr>
                        <a:t>人数</a:t>
                      </a:r>
                      <a:endParaRPr lang="ja-JP" altLang="en-US"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c>
                  <a:txBody>
                    <a:bodyPr/>
                    <a:lstStyle/>
                    <a:p>
                      <a:pPr algn="ctr" fontAlgn="ctr"/>
                      <a:r>
                        <a:rPr lang="ja-JP" altLang="en-US" sz="2400" u="none" strike="noStrike" dirty="0">
                          <a:effectLst/>
                          <a:latin typeface="+mj-ea"/>
                          <a:ea typeface="+mj-ea"/>
                        </a:rPr>
                        <a:t>割合</a:t>
                      </a:r>
                      <a:endParaRPr lang="ja-JP" altLang="en-US"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c>
                  <a:txBody>
                    <a:bodyPr/>
                    <a:lstStyle/>
                    <a:p>
                      <a:pPr algn="ctr" fontAlgn="ctr"/>
                      <a:r>
                        <a:rPr lang="ja-JP" altLang="en-US" sz="2400" u="none" strike="noStrike" dirty="0">
                          <a:effectLst/>
                          <a:latin typeface="+mj-ea"/>
                          <a:ea typeface="+mj-ea"/>
                        </a:rPr>
                        <a:t>割合</a:t>
                      </a:r>
                      <a:endParaRPr lang="ja-JP" altLang="en-US"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c>
                  <a:txBody>
                    <a:bodyPr/>
                    <a:lstStyle/>
                    <a:p>
                      <a:pPr algn="ctr" fontAlgn="ctr"/>
                      <a:r>
                        <a:rPr lang="ja-JP" altLang="en-US" sz="2400" b="0" i="0" u="none" strike="noStrike" dirty="0" smtClean="0">
                          <a:solidFill>
                            <a:srgbClr val="000000"/>
                          </a:solidFill>
                          <a:effectLst/>
                          <a:latin typeface="+mj-ea"/>
                          <a:ea typeface="+mj-ea"/>
                        </a:rPr>
                        <a:t>割合</a:t>
                      </a:r>
                      <a:r>
                        <a:rPr lang="ja-JP" altLang="en-US" sz="1600" b="0" i="0" u="none" strike="noStrike" dirty="0" smtClean="0">
                          <a:solidFill>
                            <a:srgbClr val="000000"/>
                          </a:solidFill>
                          <a:effectLst/>
                          <a:latin typeface="+mj-ea"/>
                          <a:ea typeface="+mj-ea"/>
                        </a:rPr>
                        <a:t>（市</a:t>
                      </a:r>
                      <a:r>
                        <a:rPr lang="en-US" altLang="ja-JP" sz="1600" b="0" i="0" u="none" strike="noStrike" dirty="0" smtClean="0">
                          <a:solidFill>
                            <a:srgbClr val="000000"/>
                          </a:solidFill>
                          <a:effectLst/>
                          <a:latin typeface="+mj-ea"/>
                          <a:ea typeface="+mj-ea"/>
                        </a:rPr>
                        <a:t>-</a:t>
                      </a:r>
                      <a:r>
                        <a:rPr lang="ja-JP" altLang="en-US" sz="1600" b="0" i="0" u="none" strike="noStrike" dirty="0" smtClean="0">
                          <a:solidFill>
                            <a:srgbClr val="000000"/>
                          </a:solidFill>
                          <a:effectLst/>
                          <a:latin typeface="+mj-ea"/>
                          <a:ea typeface="+mj-ea"/>
                        </a:rPr>
                        <a:t>国）</a:t>
                      </a:r>
                      <a:endParaRPr lang="ja-JP" altLang="en-US" sz="16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alpha val="98000"/>
                      </a:schemeClr>
                    </a:solidFill>
                  </a:tcPr>
                </a:tc>
              </a:tr>
              <a:tr h="426823">
                <a:tc rowSpan="2">
                  <a:txBody>
                    <a:bodyPr/>
                    <a:lstStyle/>
                    <a:p>
                      <a:pPr algn="ctr" fontAlgn="ctr"/>
                      <a:r>
                        <a:rPr lang="ja-JP" altLang="en-US" sz="2400" u="none" strike="noStrike" dirty="0">
                          <a:effectLst>
                            <a:outerShdw blurRad="38100" dist="38100" dir="2700000" algn="tl">
                              <a:srgbClr val="000000">
                                <a:alpha val="43137"/>
                              </a:srgbClr>
                            </a:outerShdw>
                          </a:effectLst>
                          <a:latin typeface="+mj-ea"/>
                          <a:ea typeface="+mj-ea"/>
                        </a:rPr>
                        <a:t>要支援</a:t>
                      </a:r>
                      <a:endParaRPr lang="ja-JP" altLang="en-US" sz="2400" b="0" i="0" u="none" strike="noStrike" dirty="0">
                        <a:solidFill>
                          <a:srgbClr val="000000"/>
                        </a:solidFill>
                        <a:effectLst>
                          <a:outerShdw blurRad="38100" dist="38100" dir="2700000" algn="tl">
                            <a:srgbClr val="000000">
                              <a:alpha val="43137"/>
                            </a:srgbClr>
                          </a:outerShdw>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1</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14,721 </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14.4%</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14.4%</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0.0</a:t>
                      </a:r>
                      <a:r>
                        <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vMerge="1">
                  <a:txBody>
                    <a:bodyPr/>
                    <a:lstStyle/>
                    <a:p>
                      <a:endParaRPr kumimoji="1" lang="ja-JP" altLang="en-US"/>
                    </a:p>
                  </a:txBody>
                  <a:tcPr/>
                </a:tc>
                <a:tc>
                  <a:txBody>
                    <a:bodyPr/>
                    <a:lstStyle/>
                    <a:p>
                      <a:pPr algn="ctr" fontAlgn="ctr"/>
                      <a:r>
                        <a:rPr lang="en-US" altLang="ja-JP" sz="2400" u="none" strike="noStrike" dirty="0">
                          <a:effectLst/>
                          <a:latin typeface="+mj-ea"/>
                          <a:ea typeface="+mj-ea"/>
                        </a:rPr>
                        <a:t>2</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19,343 </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18.9%</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13.8%</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5.1</a:t>
                      </a:r>
                      <a:r>
                        <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rowSpan="5">
                  <a:txBody>
                    <a:bodyPr/>
                    <a:lstStyle/>
                    <a:p>
                      <a:pPr algn="ctr" fontAlgn="ctr"/>
                      <a:r>
                        <a:rPr lang="ja-JP" altLang="en-US" sz="2400" u="none" strike="noStrike" dirty="0">
                          <a:effectLst>
                            <a:outerShdw blurRad="38100" dist="38100" dir="2700000" algn="tl">
                              <a:srgbClr val="000000">
                                <a:alpha val="43137"/>
                              </a:srgbClr>
                            </a:outerShdw>
                          </a:effectLst>
                          <a:latin typeface="+mj-ea"/>
                          <a:ea typeface="+mj-ea"/>
                        </a:rPr>
                        <a:t>要介護</a:t>
                      </a:r>
                      <a:endParaRPr lang="ja-JP" altLang="en-US" sz="2400" b="0" i="0" u="none" strike="noStrike" dirty="0">
                        <a:solidFill>
                          <a:srgbClr val="000000"/>
                        </a:solidFill>
                        <a:effectLst>
                          <a:outerShdw blurRad="38100" dist="38100" dir="2700000" algn="tl">
                            <a:srgbClr val="000000">
                              <a:alpha val="43137"/>
                            </a:srgbClr>
                          </a:outerShdw>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1</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14,795 </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a:effectLst/>
                          <a:latin typeface="+mj-ea"/>
                          <a:ea typeface="+mj-ea"/>
                        </a:rPr>
                        <a:t>14.5%</a:t>
                      </a:r>
                      <a:endParaRPr lang="en-US" altLang="ja-JP" sz="2400" b="0" i="0" u="none" strike="noStrike">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smtClean="0">
                          <a:effectLst/>
                          <a:latin typeface="+mj-ea"/>
                          <a:ea typeface="+mj-ea"/>
                        </a:rPr>
                        <a:t>19.6%</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ja-JP" altLang="en-US"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5.1%</a:t>
                      </a:r>
                      <a:endPar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vMerge="1">
                  <a:txBody>
                    <a:bodyPr/>
                    <a:lstStyle/>
                    <a:p>
                      <a:endParaRPr kumimoji="1" lang="ja-JP" altLang="en-US"/>
                    </a:p>
                  </a:txBody>
                  <a:tcPr/>
                </a:tc>
                <a:tc>
                  <a:txBody>
                    <a:bodyPr/>
                    <a:lstStyle/>
                    <a:p>
                      <a:pPr algn="ctr" fontAlgn="ctr"/>
                      <a:r>
                        <a:rPr lang="en-US" altLang="ja-JP" sz="2400" u="none" strike="noStrike" dirty="0">
                          <a:effectLst/>
                          <a:latin typeface="+mj-ea"/>
                          <a:ea typeface="+mj-ea"/>
                        </a:rPr>
                        <a:t>2</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20,079 </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19.6%</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17.4%</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2.2</a:t>
                      </a:r>
                      <a:r>
                        <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vMerge="1">
                  <a:txBody>
                    <a:bodyPr/>
                    <a:lstStyle/>
                    <a:p>
                      <a:endParaRPr kumimoji="1" lang="ja-JP" altLang="en-US"/>
                    </a:p>
                  </a:txBody>
                  <a:tcPr/>
                </a:tc>
                <a:tc>
                  <a:txBody>
                    <a:bodyPr/>
                    <a:lstStyle/>
                    <a:p>
                      <a:pPr algn="ctr" fontAlgn="ctr"/>
                      <a:r>
                        <a:rPr lang="en-US" altLang="ja-JP" sz="2400" u="none" strike="noStrike" dirty="0">
                          <a:effectLst/>
                          <a:latin typeface="+mj-ea"/>
                          <a:ea typeface="+mj-ea"/>
                        </a:rPr>
                        <a:t>3</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dirty="0">
                          <a:effectLst/>
                          <a:latin typeface="+mj-ea"/>
                          <a:ea typeface="+mj-ea"/>
                        </a:rPr>
                        <a:t>13,637 </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13.3%</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13.0%</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0.3</a:t>
                      </a:r>
                      <a:r>
                        <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vMerge="1">
                  <a:txBody>
                    <a:bodyPr/>
                    <a:lstStyle/>
                    <a:p>
                      <a:endParaRPr kumimoji="1" lang="ja-JP" altLang="en-US"/>
                    </a:p>
                  </a:txBody>
                  <a:tcPr/>
                </a:tc>
                <a:tc>
                  <a:txBody>
                    <a:bodyPr/>
                    <a:lstStyle/>
                    <a:p>
                      <a:pPr algn="ctr" fontAlgn="ctr"/>
                      <a:r>
                        <a:rPr lang="en-US" altLang="ja-JP" sz="2400" u="none" strike="noStrike" dirty="0">
                          <a:effectLst/>
                          <a:latin typeface="+mj-ea"/>
                          <a:ea typeface="+mj-ea"/>
                        </a:rPr>
                        <a:t>4</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a:effectLst/>
                          <a:latin typeface="+mj-ea"/>
                          <a:ea typeface="+mj-ea"/>
                        </a:rPr>
                        <a:t>10,845 </a:t>
                      </a:r>
                      <a:endParaRPr lang="en-US" altLang="ja-JP" sz="2400" b="0" i="0" u="none" strike="noStrike">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10.6%</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12.0%</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ja-JP" altLang="en-US" sz="2400" b="0" i="0" u="none" strike="noStrike" dirty="0" smtClean="0">
                          <a:solidFill>
                            <a:srgbClr val="000000"/>
                          </a:solidFill>
                          <a:effectLst/>
                          <a:latin typeface="ＭＳ Ｐゴシック" panose="020B0600070205080204" pitchFamily="50" charset="-128"/>
                          <a:ea typeface="+mn-ea"/>
                        </a:rPr>
                        <a:t>△</a:t>
                      </a: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1.4</a:t>
                      </a:r>
                      <a:r>
                        <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vMerge="1">
                  <a:txBody>
                    <a:bodyPr/>
                    <a:lstStyle/>
                    <a:p>
                      <a:endParaRPr kumimoji="1" lang="ja-JP" altLang="en-US"/>
                    </a:p>
                  </a:txBody>
                  <a:tcPr/>
                </a:tc>
                <a:tc>
                  <a:txBody>
                    <a:bodyPr/>
                    <a:lstStyle/>
                    <a:p>
                      <a:pPr algn="ctr" fontAlgn="ctr"/>
                      <a:r>
                        <a:rPr lang="en-US" altLang="ja-JP" sz="2400" u="none" strike="noStrike" dirty="0">
                          <a:effectLst/>
                          <a:latin typeface="+mj-ea"/>
                          <a:ea typeface="+mj-ea"/>
                        </a:rPr>
                        <a:t>5</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a:txBody>
                    <a:bodyPr/>
                    <a:lstStyle/>
                    <a:p>
                      <a:pPr algn="ctr" fontAlgn="ctr"/>
                      <a:r>
                        <a:rPr lang="en-US" altLang="ja-JP" sz="2400" u="none" strike="noStrike">
                          <a:effectLst/>
                          <a:latin typeface="+mj-ea"/>
                          <a:ea typeface="+mj-ea"/>
                        </a:rPr>
                        <a:t>8,880 </a:t>
                      </a:r>
                      <a:endParaRPr lang="en-US" altLang="ja-JP" sz="2400" b="0" i="0" u="none" strike="noStrike">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8.7%</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9.8%</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ja-JP" altLang="en-US" sz="2400" b="0" i="0" u="none" strike="noStrike" dirty="0" smtClean="0">
                          <a:solidFill>
                            <a:srgbClr val="000000"/>
                          </a:solidFill>
                          <a:effectLst/>
                          <a:latin typeface="ＭＳ Ｐゴシック" panose="020B0600070205080204" pitchFamily="50" charset="-128"/>
                          <a:ea typeface="+mn-ea"/>
                        </a:rPr>
                        <a:t>△</a:t>
                      </a:r>
                      <a:r>
                        <a:rPr lang="en-US" altLang="ja-JP" sz="2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1.1</a:t>
                      </a:r>
                      <a:r>
                        <a:rPr lang="en-US" altLang="ja-JP" sz="24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gridSpan="2">
                  <a:txBody>
                    <a:bodyPr/>
                    <a:lstStyle/>
                    <a:p>
                      <a:pPr algn="ctr" fontAlgn="ctr"/>
                      <a:r>
                        <a:rPr lang="ja-JP" altLang="en-US" sz="2400" u="none" strike="noStrike" dirty="0">
                          <a:effectLst>
                            <a:outerShdw blurRad="38100" dist="38100" dir="2700000" algn="tl">
                              <a:srgbClr val="000000">
                                <a:alpha val="43137"/>
                              </a:srgbClr>
                            </a:outerShdw>
                          </a:effectLst>
                          <a:latin typeface="+mj-ea"/>
                          <a:ea typeface="+mj-ea"/>
                        </a:rPr>
                        <a:t>合計</a:t>
                      </a:r>
                      <a:endParaRPr lang="ja-JP" altLang="en-US" sz="2400" b="0" i="0" u="none" strike="noStrike" dirty="0">
                        <a:solidFill>
                          <a:srgbClr val="000000"/>
                        </a:solidFill>
                        <a:effectLst>
                          <a:outerShdw blurRad="38100" dist="38100" dir="2700000" algn="tl">
                            <a:srgbClr val="000000">
                              <a:alpha val="43137"/>
                            </a:srgbClr>
                          </a:outerShdw>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hMerge="1">
                  <a:txBody>
                    <a:bodyPr/>
                    <a:lstStyle/>
                    <a:p>
                      <a:endParaRPr kumimoji="1" lang="ja-JP" altLang="en-US"/>
                    </a:p>
                  </a:txBody>
                  <a:tcPr/>
                </a:tc>
                <a:tc>
                  <a:txBody>
                    <a:bodyPr/>
                    <a:lstStyle/>
                    <a:p>
                      <a:pPr algn="ctr" fontAlgn="ctr"/>
                      <a:r>
                        <a:rPr lang="en-US" altLang="ja-JP" sz="2400" u="none" strike="noStrike">
                          <a:effectLst/>
                          <a:latin typeface="+mj-ea"/>
                          <a:ea typeface="+mj-ea"/>
                        </a:rPr>
                        <a:t>102,300 </a:t>
                      </a:r>
                      <a:endParaRPr lang="en-US" altLang="ja-JP" sz="2400" b="0" i="0" u="none" strike="noStrike">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100.0%</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100.0%</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ja-JP" altLang="en-US" sz="2400" b="0" i="0" u="none" strike="noStrike" dirty="0" err="1" smtClean="0">
                          <a:solidFill>
                            <a:srgbClr val="000000"/>
                          </a:solidFill>
                          <a:effectLst/>
                          <a:latin typeface="+mj-ea"/>
                          <a:ea typeface="+mj-ea"/>
                        </a:rPr>
                        <a:t>ー</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r h="426823">
                <a:tc gridSpan="3">
                  <a:txBody>
                    <a:bodyPr/>
                    <a:lstStyle/>
                    <a:p>
                      <a:pPr algn="ctr" fontAlgn="ctr"/>
                      <a:r>
                        <a:rPr lang="ja-JP" altLang="en-US" sz="2000" u="none" strike="noStrike" dirty="0">
                          <a:effectLst>
                            <a:outerShdw blurRad="38100" dist="38100" dir="2700000" algn="tl">
                              <a:srgbClr val="000000">
                                <a:alpha val="43137"/>
                              </a:srgbClr>
                            </a:outerShdw>
                          </a:effectLst>
                          <a:latin typeface="+mj-ea"/>
                          <a:ea typeface="+mj-ea"/>
                        </a:rPr>
                        <a:t>第</a:t>
                      </a:r>
                      <a:r>
                        <a:rPr lang="en-US" altLang="ja-JP" sz="2000" u="none" strike="noStrike" dirty="0">
                          <a:effectLst>
                            <a:outerShdw blurRad="38100" dist="38100" dir="2700000" algn="tl">
                              <a:srgbClr val="000000">
                                <a:alpha val="43137"/>
                              </a:srgbClr>
                            </a:outerShdw>
                          </a:effectLst>
                          <a:latin typeface="+mj-ea"/>
                          <a:ea typeface="+mj-ea"/>
                        </a:rPr>
                        <a:t>1</a:t>
                      </a:r>
                      <a:r>
                        <a:rPr lang="ja-JP" altLang="en-US" sz="2000" u="none" strike="noStrike" dirty="0" smtClean="0">
                          <a:effectLst>
                            <a:outerShdw blurRad="38100" dist="38100" dir="2700000" algn="tl">
                              <a:srgbClr val="000000">
                                <a:alpha val="43137"/>
                              </a:srgbClr>
                            </a:outerShdw>
                          </a:effectLst>
                          <a:latin typeface="+mj-ea"/>
                          <a:ea typeface="+mj-ea"/>
                        </a:rPr>
                        <a:t>号の認定者数</a:t>
                      </a:r>
                      <a:r>
                        <a:rPr lang="en-US" altLang="ja-JP" sz="2000" u="none" strike="noStrike" dirty="0">
                          <a:effectLst>
                            <a:outerShdw blurRad="38100" dist="38100" dir="2700000" algn="tl">
                              <a:srgbClr val="000000">
                                <a:alpha val="43137"/>
                              </a:srgbClr>
                            </a:outerShdw>
                          </a:effectLst>
                          <a:latin typeface="+mj-ea"/>
                          <a:ea typeface="+mj-ea"/>
                        </a:rPr>
                        <a:t>/</a:t>
                      </a:r>
                      <a:r>
                        <a:rPr lang="ja-JP" altLang="en-US" sz="2000" u="none" strike="noStrike" dirty="0">
                          <a:effectLst>
                            <a:outerShdw blurRad="38100" dist="38100" dir="2700000" algn="tl">
                              <a:srgbClr val="000000">
                                <a:alpha val="43137"/>
                              </a:srgbClr>
                            </a:outerShdw>
                          </a:effectLst>
                          <a:latin typeface="+mj-ea"/>
                          <a:ea typeface="+mj-ea"/>
                        </a:rPr>
                        <a:t>被</a:t>
                      </a:r>
                      <a:r>
                        <a:rPr lang="ja-JP" altLang="en-US" sz="2000" u="none" strike="noStrike" dirty="0" smtClean="0">
                          <a:effectLst>
                            <a:outerShdw blurRad="38100" dist="38100" dir="2700000" algn="tl">
                              <a:srgbClr val="000000">
                                <a:alpha val="43137"/>
                              </a:srgbClr>
                            </a:outerShdw>
                          </a:effectLst>
                          <a:latin typeface="+mj-ea"/>
                          <a:ea typeface="+mj-ea"/>
                        </a:rPr>
                        <a:t>保険者数</a:t>
                      </a:r>
                      <a:endParaRPr lang="ja-JP" altLang="en-US" sz="1200" b="0" i="0" u="none" strike="noStrike" dirty="0">
                        <a:solidFill>
                          <a:srgbClr val="000000"/>
                        </a:solidFill>
                        <a:effectLst>
                          <a:outerShdw blurRad="38100" dist="38100" dir="2700000" algn="tl">
                            <a:srgbClr val="000000">
                              <a:alpha val="43137"/>
                            </a:srgbClr>
                          </a:outerShdw>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alpha val="98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en-US" altLang="ja-JP" sz="2400" u="none" strike="noStrike" dirty="0">
                          <a:effectLst/>
                          <a:latin typeface="+mj-ea"/>
                          <a:ea typeface="+mj-ea"/>
                        </a:rPr>
                        <a:t>18.2%</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u="none" strike="noStrike" dirty="0">
                          <a:effectLst/>
                          <a:latin typeface="+mj-ea"/>
                          <a:ea typeface="+mj-ea"/>
                        </a:rPr>
                        <a:t>18.0%</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c>
                  <a:txBody>
                    <a:bodyPr/>
                    <a:lstStyle/>
                    <a:p>
                      <a:pPr algn="ctr" fontAlgn="ctr"/>
                      <a:r>
                        <a:rPr lang="en-US" altLang="ja-JP" sz="2400" b="0" i="0" u="none" strike="noStrike" dirty="0" smtClean="0">
                          <a:solidFill>
                            <a:srgbClr val="000000"/>
                          </a:solidFill>
                          <a:effectLst/>
                          <a:latin typeface="+mj-ea"/>
                          <a:ea typeface="+mj-ea"/>
                        </a:rPr>
                        <a:t>   0.2%</a:t>
                      </a:r>
                      <a:endParaRPr lang="en-US" altLang="ja-JP" sz="2400" b="0" i="0" u="none" strike="noStrike" dirty="0">
                        <a:solidFill>
                          <a:srgbClr val="000000"/>
                        </a:solidFill>
                        <a:effectLst/>
                        <a:latin typeface="+mj-ea"/>
                        <a:ea typeface="+mj-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alpha val="98000"/>
                      </a:schemeClr>
                    </a:solidFill>
                  </a:tcPr>
                </a:tc>
              </a:tr>
            </a:tbl>
          </a:graphicData>
        </a:graphic>
      </p:graphicFrame>
      <p:sp>
        <p:nvSpPr>
          <p:cNvPr id="3" name="テキスト ボックス 2"/>
          <p:cNvSpPr txBox="1"/>
          <p:nvPr/>
        </p:nvSpPr>
        <p:spPr>
          <a:xfrm>
            <a:off x="3009315" y="312869"/>
            <a:ext cx="6083717" cy="707886"/>
          </a:xfrm>
          <a:prstGeom prst="rect">
            <a:avLst/>
          </a:prstGeom>
          <a:noFill/>
        </p:spPr>
        <p:txBody>
          <a:bodyPr wrap="none" rtlCol="0">
            <a:spAutoFit/>
          </a:bodyPr>
          <a:lstStyle/>
          <a:p>
            <a:r>
              <a:rPr kumimoji="1" lang="ja-JP" altLang="en-US" sz="4000" dirty="0" smtClean="0">
                <a:effectLst>
                  <a:outerShdw blurRad="38100" dist="38100" dir="2700000" algn="tl">
                    <a:srgbClr val="000000">
                      <a:alpha val="43137"/>
                    </a:srgbClr>
                  </a:outerShdw>
                </a:effectLst>
              </a:rPr>
              <a:t>要介護度別認定者数・割合</a:t>
            </a:r>
            <a:endParaRPr kumimoji="1" lang="ja-JP" altLang="en-US"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88340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3" name="グラフ 2"/>
          <p:cNvGraphicFramePr>
            <a:graphicFrameLocks/>
          </p:cNvGraphicFramePr>
          <p:nvPr>
            <p:extLst>
              <p:ext uri="{D42A27DB-BD31-4B8C-83A1-F6EECF244321}">
                <p14:modId xmlns:p14="http://schemas.microsoft.com/office/powerpoint/2010/main" val="1356475293"/>
              </p:ext>
            </p:extLst>
          </p:nvPr>
        </p:nvGraphicFramePr>
        <p:xfrm>
          <a:off x="167640" y="990601"/>
          <a:ext cx="11871960" cy="5090160"/>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1800226" y="282715"/>
            <a:ext cx="8905002" cy="707886"/>
          </a:xfrm>
          <a:prstGeom prst="rect">
            <a:avLst/>
          </a:prstGeom>
          <a:noFill/>
        </p:spPr>
        <p:txBody>
          <a:bodyPr wrap="none" rtlCol="0">
            <a:spAutoFit/>
          </a:bodyPr>
          <a:lstStyle/>
          <a:p>
            <a:r>
              <a:rPr kumimoji="1" lang="ja-JP" altLang="en-US" sz="4000" dirty="0" smtClean="0">
                <a:effectLst>
                  <a:outerShdw blurRad="38100" dist="38100" dir="2700000" algn="tl">
                    <a:srgbClr val="000000">
                      <a:alpha val="43137"/>
                    </a:srgbClr>
                  </a:outerShdw>
                </a:effectLst>
              </a:rPr>
              <a:t>名古屋市</a:t>
            </a:r>
            <a:r>
              <a:rPr kumimoji="1" lang="ja-JP" altLang="en-US" sz="3600" dirty="0" smtClean="0">
                <a:effectLst>
                  <a:outerShdw blurRad="38100" dist="38100" dir="2700000" algn="tl">
                    <a:srgbClr val="000000">
                      <a:alpha val="43137"/>
                    </a:srgbClr>
                  </a:outerShdw>
                </a:effectLst>
              </a:rPr>
              <a:t>の</a:t>
            </a:r>
            <a:r>
              <a:rPr kumimoji="1" lang="ja-JP" altLang="en-US" sz="4000" dirty="0" smtClean="0">
                <a:effectLst>
                  <a:outerShdw blurRad="38100" dist="38100" dir="2700000" algn="tl">
                    <a:srgbClr val="000000">
                      <a:alpha val="43137"/>
                    </a:srgbClr>
                  </a:outerShdw>
                </a:effectLst>
              </a:rPr>
              <a:t>要介護認定申請件数</a:t>
            </a:r>
            <a:r>
              <a:rPr kumimoji="1" lang="ja-JP" altLang="en-US" sz="3600" dirty="0" smtClean="0">
                <a:effectLst>
                  <a:outerShdw blurRad="38100" dist="38100" dir="2700000" algn="tl">
                    <a:srgbClr val="000000">
                      <a:alpha val="43137"/>
                    </a:srgbClr>
                  </a:outerShdw>
                </a:effectLst>
              </a:rPr>
              <a:t>の</a:t>
            </a:r>
            <a:r>
              <a:rPr kumimoji="1" lang="ja-JP" altLang="en-US" sz="4000" dirty="0" smtClean="0">
                <a:effectLst>
                  <a:outerShdw blurRad="38100" dist="38100" dir="2700000" algn="tl">
                    <a:srgbClr val="000000">
                      <a:alpha val="43137"/>
                    </a:srgbClr>
                  </a:outerShdw>
                </a:effectLst>
              </a:rPr>
              <a:t>推移</a:t>
            </a:r>
            <a:endParaRPr kumimoji="1" lang="ja-JP" altLang="en-US" sz="4000" dirty="0">
              <a:effectLst>
                <a:outerShdw blurRad="38100" dist="38100" dir="2700000" algn="tl">
                  <a:srgbClr val="000000">
                    <a:alpha val="43137"/>
                  </a:srgbClr>
                </a:outerShdw>
              </a:effectLst>
            </a:endParaRPr>
          </a:p>
        </p:txBody>
      </p:sp>
      <p:grpSp>
        <p:nvGrpSpPr>
          <p:cNvPr id="15" name="グループ化 14"/>
          <p:cNvGrpSpPr/>
          <p:nvPr/>
        </p:nvGrpSpPr>
        <p:grpSpPr>
          <a:xfrm>
            <a:off x="2461224" y="5954614"/>
            <a:ext cx="9452870" cy="678478"/>
            <a:chOff x="2461224" y="5954614"/>
            <a:chExt cx="9452870" cy="678478"/>
          </a:xfrm>
        </p:grpSpPr>
        <p:sp>
          <p:nvSpPr>
            <p:cNvPr id="8" name="上矢印 7"/>
            <p:cNvSpPr/>
            <p:nvPr/>
          </p:nvSpPr>
          <p:spPr>
            <a:xfrm>
              <a:off x="3739515" y="5969050"/>
              <a:ext cx="244793" cy="125151"/>
            </a:xfrm>
            <a:prstGeom prst="upArrow">
              <a:avLst/>
            </a:prstGeom>
            <a:solidFill>
              <a:srgbClr val="FF66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上矢印 8"/>
            <p:cNvSpPr/>
            <p:nvPr/>
          </p:nvSpPr>
          <p:spPr>
            <a:xfrm>
              <a:off x="7763025" y="5955610"/>
              <a:ext cx="244793" cy="125151"/>
            </a:xfrm>
            <a:prstGeom prst="upArrow">
              <a:avLst/>
            </a:prstGeom>
            <a:solidFill>
              <a:srgbClr val="FF66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上矢印 9"/>
            <p:cNvSpPr/>
            <p:nvPr/>
          </p:nvSpPr>
          <p:spPr>
            <a:xfrm>
              <a:off x="8352070" y="5954614"/>
              <a:ext cx="244793" cy="125151"/>
            </a:xfrm>
            <a:prstGeom prst="upArrow">
              <a:avLst/>
            </a:prstGeom>
            <a:solidFill>
              <a:srgbClr val="FF66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四角形吹き出し 10"/>
            <p:cNvSpPr/>
            <p:nvPr/>
          </p:nvSpPr>
          <p:spPr>
            <a:xfrm>
              <a:off x="9383322" y="6088083"/>
              <a:ext cx="2530772" cy="545009"/>
            </a:xfrm>
            <a:prstGeom prst="wedgeRectCallout">
              <a:avLst>
                <a:gd name="adj1" fmla="val -20833"/>
                <a:gd name="adj2" fmla="val 4547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400" dirty="0" smtClean="0">
                  <a:solidFill>
                    <a:schemeClr val="tx1"/>
                  </a:solidFill>
                  <a:effectLst>
                    <a:outerShdw blurRad="38100" dist="38100" dir="2700000" algn="tl">
                      <a:srgbClr val="000000">
                        <a:alpha val="43137"/>
                      </a:srgbClr>
                    </a:outerShdw>
                  </a:effectLst>
                </a:rPr>
                <a:t>平成</a:t>
              </a:r>
              <a:r>
                <a:rPr lang="ja-JP" altLang="en-US" sz="1400" dirty="0" smtClean="0">
                  <a:solidFill>
                    <a:schemeClr val="tx1"/>
                  </a:solidFill>
                  <a:effectLst>
                    <a:outerShdw blurRad="38100" dist="38100" dir="2700000" algn="tl">
                      <a:srgbClr val="000000">
                        <a:alpha val="43137"/>
                      </a:srgbClr>
                    </a:outerShdw>
                  </a:effectLst>
                </a:rPr>
                <a:t>２８</a:t>
              </a:r>
              <a:r>
                <a:rPr kumimoji="1" lang="ja-JP" altLang="en-US" sz="1400" dirty="0" smtClean="0">
                  <a:solidFill>
                    <a:schemeClr val="tx1"/>
                  </a:solidFill>
                  <a:effectLst>
                    <a:outerShdw blurRad="38100" dist="38100" dir="2700000" algn="tl">
                      <a:srgbClr val="000000">
                        <a:alpha val="43137"/>
                      </a:srgbClr>
                    </a:outerShdw>
                  </a:effectLst>
                </a:rPr>
                <a:t>年</a:t>
              </a:r>
              <a:r>
                <a:rPr lang="ja-JP" altLang="en-US" sz="1400" dirty="0" smtClean="0">
                  <a:solidFill>
                    <a:schemeClr val="tx1"/>
                  </a:solidFill>
                  <a:effectLst>
                    <a:outerShdw blurRad="38100" dist="38100" dir="2700000" algn="tl">
                      <a:srgbClr val="000000">
                        <a:alpha val="43137"/>
                      </a:srgbClr>
                    </a:outerShdw>
                  </a:effectLst>
                </a:rPr>
                <a:t>６</a:t>
              </a:r>
              <a:r>
                <a:rPr kumimoji="1" lang="ja-JP" altLang="en-US" sz="1400" dirty="0" smtClean="0">
                  <a:solidFill>
                    <a:schemeClr val="tx1"/>
                  </a:solidFill>
                  <a:effectLst>
                    <a:outerShdw blurRad="38100" dist="38100" dir="2700000" algn="tl">
                      <a:srgbClr val="000000">
                        <a:alpha val="43137"/>
                      </a:srgbClr>
                    </a:outerShdw>
                  </a:effectLst>
                </a:rPr>
                <a:t>月：</a:t>
              </a:r>
              <a:r>
                <a:rPr kumimoji="1" lang="ja-JP" altLang="en-US" sz="1400" dirty="0" smtClean="0">
                  <a:solidFill>
                    <a:schemeClr val="tx1"/>
                  </a:solidFill>
                </a:rPr>
                <a:t>新総合事業開始に</a:t>
              </a:r>
              <a:r>
                <a:rPr lang="ja-JP" altLang="en-US" sz="1400" dirty="0" smtClean="0">
                  <a:solidFill>
                    <a:schemeClr val="tx1"/>
                  </a:solidFill>
                </a:rPr>
                <a:t>よ</a:t>
              </a:r>
              <a:r>
                <a:rPr lang="ja-JP" altLang="en-US" sz="1400" dirty="0">
                  <a:solidFill>
                    <a:schemeClr val="tx1"/>
                  </a:solidFill>
                </a:rPr>
                <a:t>る</a:t>
              </a:r>
              <a:r>
                <a:rPr kumimoji="1" lang="ja-JP" altLang="en-US" sz="1400" dirty="0" smtClean="0">
                  <a:solidFill>
                    <a:schemeClr val="tx1"/>
                  </a:solidFill>
                </a:rPr>
                <a:t>認定有効期間の変更</a:t>
              </a:r>
              <a:endParaRPr lang="en-US" altLang="ja-JP" sz="1400" dirty="0">
                <a:solidFill>
                  <a:schemeClr val="tx1"/>
                </a:solidFill>
              </a:endParaRPr>
            </a:p>
          </p:txBody>
        </p:sp>
        <p:sp>
          <p:nvSpPr>
            <p:cNvPr id="5" name="四角形吹き出し 4"/>
            <p:cNvSpPr/>
            <p:nvPr/>
          </p:nvSpPr>
          <p:spPr>
            <a:xfrm>
              <a:off x="2461224" y="6088083"/>
              <a:ext cx="2801374" cy="545009"/>
            </a:xfrm>
            <a:prstGeom prst="wedgeRectCallout">
              <a:avLst>
                <a:gd name="adj1" fmla="val -20833"/>
                <a:gd name="adj2" fmla="val 45479"/>
              </a:avLst>
            </a:prstGeom>
            <a:solidFill>
              <a:schemeClr val="accent4">
                <a:lumMod val="40000"/>
                <a:lumOff val="6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400" dirty="0" smtClean="0">
                  <a:solidFill>
                    <a:schemeClr val="tx1"/>
                  </a:solidFill>
                  <a:effectLst>
                    <a:outerShdw blurRad="38100" dist="38100" dir="2700000" algn="tl">
                      <a:srgbClr val="000000">
                        <a:alpha val="43137"/>
                      </a:srgbClr>
                    </a:outerShdw>
                  </a:effectLst>
                </a:rPr>
                <a:t>平成</a:t>
              </a:r>
              <a:r>
                <a:rPr lang="ja-JP" altLang="en-US" sz="1400" dirty="0" smtClean="0">
                  <a:solidFill>
                    <a:schemeClr val="tx1"/>
                  </a:solidFill>
                  <a:effectLst>
                    <a:outerShdw blurRad="38100" dist="38100" dir="2700000" algn="tl">
                      <a:srgbClr val="000000">
                        <a:alpha val="43137"/>
                      </a:srgbClr>
                    </a:outerShdw>
                  </a:effectLst>
                </a:rPr>
                <a:t>１６</a:t>
              </a:r>
              <a:r>
                <a:rPr kumimoji="1" lang="ja-JP" altLang="en-US" sz="1400" dirty="0" smtClean="0">
                  <a:solidFill>
                    <a:schemeClr val="tx1"/>
                  </a:solidFill>
                  <a:effectLst>
                    <a:outerShdw blurRad="38100" dist="38100" dir="2700000" algn="tl">
                      <a:srgbClr val="000000">
                        <a:alpha val="43137"/>
                      </a:srgbClr>
                    </a:outerShdw>
                  </a:effectLst>
                </a:rPr>
                <a:t>年</a:t>
              </a:r>
              <a:r>
                <a:rPr lang="ja-JP" altLang="en-US" sz="1400" dirty="0" smtClean="0">
                  <a:solidFill>
                    <a:schemeClr val="tx1"/>
                  </a:solidFill>
                  <a:effectLst>
                    <a:outerShdw blurRad="38100" dist="38100" dir="2700000" algn="tl">
                      <a:srgbClr val="000000">
                        <a:alpha val="43137"/>
                      </a:srgbClr>
                    </a:outerShdw>
                  </a:effectLst>
                </a:rPr>
                <a:t>４月：</a:t>
              </a:r>
              <a:r>
                <a:rPr lang="ja-JP" altLang="en-US" sz="1400" dirty="0" smtClean="0">
                  <a:solidFill>
                    <a:schemeClr val="tx1"/>
                  </a:solidFill>
                </a:rPr>
                <a:t>要介護</a:t>
              </a:r>
              <a:r>
                <a:rPr lang="ja-JP" altLang="en-US" sz="1400" dirty="0">
                  <a:solidFill>
                    <a:schemeClr val="tx1"/>
                  </a:solidFill>
                </a:rPr>
                <a:t>更新</a:t>
              </a:r>
              <a:r>
                <a:rPr kumimoji="1" lang="ja-JP" altLang="en-US" sz="1400" dirty="0" smtClean="0">
                  <a:solidFill>
                    <a:schemeClr val="tx1"/>
                  </a:solidFill>
                </a:rPr>
                <a:t>の有効期間の上限を</a:t>
              </a:r>
              <a:r>
                <a:rPr lang="ja-JP" altLang="en-US" sz="1400" dirty="0">
                  <a:solidFill>
                    <a:schemeClr val="tx1"/>
                  </a:solidFill>
                </a:rPr>
                <a:t>１</a:t>
              </a:r>
              <a:r>
                <a:rPr kumimoji="1" lang="ja-JP" altLang="en-US" sz="1400" dirty="0" smtClean="0">
                  <a:solidFill>
                    <a:schemeClr val="tx1"/>
                  </a:solidFill>
                </a:rPr>
                <a:t>年から</a:t>
              </a:r>
              <a:r>
                <a:rPr lang="ja-JP" altLang="en-US" sz="1400" dirty="0">
                  <a:solidFill>
                    <a:schemeClr val="tx1"/>
                  </a:solidFill>
                </a:rPr>
                <a:t>２</a:t>
              </a:r>
              <a:r>
                <a:rPr kumimoji="1" lang="ja-JP" altLang="en-US" sz="1400" dirty="0" smtClean="0">
                  <a:solidFill>
                    <a:schemeClr val="tx1"/>
                  </a:solidFill>
                </a:rPr>
                <a:t>年に延長</a:t>
              </a:r>
              <a:endParaRPr kumimoji="1" lang="en-US" altLang="ja-JP" sz="1400" dirty="0" smtClean="0">
                <a:solidFill>
                  <a:schemeClr val="tx1"/>
                </a:solidFill>
              </a:endParaRPr>
            </a:p>
          </p:txBody>
        </p:sp>
        <p:sp>
          <p:nvSpPr>
            <p:cNvPr id="7" name="四角形吹き出し 6"/>
            <p:cNvSpPr/>
            <p:nvPr/>
          </p:nvSpPr>
          <p:spPr>
            <a:xfrm>
              <a:off x="6911788" y="6088083"/>
              <a:ext cx="2377464" cy="545009"/>
            </a:xfrm>
            <a:prstGeom prst="wedgeRectCallout">
              <a:avLst>
                <a:gd name="adj1" fmla="val -20833"/>
                <a:gd name="adj2" fmla="val 4547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400" dirty="0" smtClean="0">
                  <a:solidFill>
                    <a:schemeClr val="tx1"/>
                  </a:solidFill>
                  <a:effectLst>
                    <a:outerShdw blurRad="38100" dist="38100" dir="2700000" algn="tl">
                      <a:srgbClr val="000000">
                        <a:alpha val="43137"/>
                      </a:srgbClr>
                    </a:outerShdw>
                  </a:effectLst>
                </a:rPr>
                <a:t>平成</a:t>
              </a:r>
              <a:r>
                <a:rPr lang="ja-JP" altLang="en-US" sz="1400" dirty="0" smtClean="0">
                  <a:solidFill>
                    <a:schemeClr val="tx1"/>
                  </a:solidFill>
                  <a:effectLst>
                    <a:outerShdw blurRad="38100" dist="38100" dir="2700000" algn="tl">
                      <a:srgbClr val="000000">
                        <a:alpha val="43137"/>
                      </a:srgbClr>
                    </a:outerShdw>
                  </a:effectLst>
                </a:rPr>
                <a:t>２３</a:t>
              </a:r>
              <a:r>
                <a:rPr kumimoji="1" lang="ja-JP" altLang="en-US" sz="1400" dirty="0" smtClean="0">
                  <a:solidFill>
                    <a:schemeClr val="tx1"/>
                  </a:solidFill>
                  <a:effectLst>
                    <a:outerShdw blurRad="38100" dist="38100" dir="2700000" algn="tl">
                      <a:srgbClr val="000000">
                        <a:alpha val="43137"/>
                      </a:srgbClr>
                    </a:outerShdw>
                  </a:effectLst>
                </a:rPr>
                <a:t>年</a:t>
              </a:r>
              <a:r>
                <a:rPr lang="ja-JP" altLang="en-US" sz="1400" dirty="0" smtClean="0">
                  <a:solidFill>
                    <a:schemeClr val="tx1"/>
                  </a:solidFill>
                  <a:effectLst>
                    <a:outerShdw blurRad="38100" dist="38100" dir="2700000" algn="tl">
                      <a:srgbClr val="000000">
                        <a:alpha val="43137"/>
                      </a:srgbClr>
                    </a:outerShdw>
                  </a:effectLst>
                </a:rPr>
                <a:t>４</a:t>
              </a:r>
              <a:r>
                <a:rPr lang="ja-JP" altLang="en-US" sz="1400" dirty="0">
                  <a:solidFill>
                    <a:schemeClr val="tx1"/>
                  </a:solidFill>
                  <a:effectLst>
                    <a:outerShdw blurRad="38100" dist="38100" dir="2700000" algn="tl">
                      <a:srgbClr val="000000">
                        <a:alpha val="43137"/>
                      </a:srgbClr>
                    </a:outerShdw>
                  </a:effectLst>
                </a:rPr>
                <a:t>月</a:t>
              </a:r>
              <a:r>
                <a:rPr lang="ja-JP" altLang="en-US" sz="1400" dirty="0" smtClean="0">
                  <a:solidFill>
                    <a:schemeClr val="tx1"/>
                  </a:solidFill>
                </a:rPr>
                <a:t>及び</a:t>
              </a:r>
              <a:r>
                <a:rPr lang="ja-JP" altLang="en-US" sz="1400" dirty="0" smtClean="0">
                  <a:solidFill>
                    <a:schemeClr val="tx1"/>
                  </a:solidFill>
                  <a:effectLst>
                    <a:outerShdw blurRad="38100" dist="38100" dir="2700000" algn="tl">
                      <a:srgbClr val="000000">
                        <a:alpha val="43137"/>
                      </a:srgbClr>
                    </a:outerShdw>
                  </a:effectLst>
                </a:rPr>
                <a:t>２４年４月</a:t>
              </a:r>
              <a:endParaRPr lang="en-US" altLang="ja-JP" sz="1400" dirty="0" smtClean="0">
                <a:solidFill>
                  <a:schemeClr val="tx1"/>
                </a:solidFill>
                <a:effectLst>
                  <a:outerShdw blurRad="38100" dist="38100" dir="2700000" algn="tl">
                    <a:srgbClr val="000000">
                      <a:alpha val="43137"/>
                    </a:srgbClr>
                  </a:outerShdw>
                </a:effectLst>
              </a:endParaRPr>
            </a:p>
            <a:p>
              <a:pPr algn="ctr"/>
              <a:r>
                <a:rPr kumimoji="1" lang="ja-JP" altLang="en-US" sz="1400" dirty="0" smtClean="0">
                  <a:solidFill>
                    <a:schemeClr val="tx1"/>
                  </a:solidFill>
                </a:rPr>
                <a:t>認定有効期間の変更</a:t>
              </a:r>
              <a:endParaRPr lang="en-US" altLang="ja-JP" sz="1400" dirty="0">
                <a:solidFill>
                  <a:schemeClr val="tx1"/>
                </a:solidFill>
              </a:endParaRPr>
            </a:p>
          </p:txBody>
        </p:sp>
      </p:grpSp>
      <p:sp>
        <p:nvSpPr>
          <p:cNvPr id="12" name="テキスト ボックス 11"/>
          <p:cNvSpPr txBox="1"/>
          <p:nvPr/>
        </p:nvSpPr>
        <p:spPr>
          <a:xfrm>
            <a:off x="752574" y="5616060"/>
            <a:ext cx="701521" cy="338554"/>
          </a:xfrm>
          <a:prstGeom prst="rect">
            <a:avLst/>
          </a:prstGeom>
          <a:noFill/>
        </p:spPr>
        <p:txBody>
          <a:bodyPr wrap="square" rtlCol="0">
            <a:spAutoFit/>
          </a:bodyPr>
          <a:lstStyle/>
          <a:p>
            <a:pPr algn="r"/>
            <a:r>
              <a:rPr kumimoji="1" lang="ja-JP" altLang="en-US" sz="1600" dirty="0" smtClean="0">
                <a:latin typeface="+mj-ea"/>
                <a:ea typeface="+mj-ea"/>
              </a:rPr>
              <a:t>年度</a:t>
            </a:r>
            <a:endParaRPr kumimoji="1" lang="en-US" altLang="ja-JP" sz="1600" dirty="0" smtClean="0">
              <a:latin typeface="+mj-ea"/>
              <a:ea typeface="+mj-ea"/>
            </a:endParaRPr>
          </a:p>
        </p:txBody>
      </p:sp>
      <p:sp>
        <p:nvSpPr>
          <p:cNvPr id="13" name="テキスト ボックス 12"/>
          <p:cNvSpPr txBox="1"/>
          <p:nvPr/>
        </p:nvSpPr>
        <p:spPr>
          <a:xfrm>
            <a:off x="508300" y="913511"/>
            <a:ext cx="595035" cy="338554"/>
          </a:xfrm>
          <a:prstGeom prst="rect">
            <a:avLst/>
          </a:prstGeom>
          <a:noFill/>
        </p:spPr>
        <p:txBody>
          <a:bodyPr wrap="none" rtlCol="0">
            <a:spAutoFit/>
          </a:bodyPr>
          <a:lstStyle/>
          <a:p>
            <a:r>
              <a:rPr lang="ja-JP" altLang="en-US" sz="1600" dirty="0"/>
              <a:t>件数</a:t>
            </a:r>
            <a:endParaRPr kumimoji="1" lang="ja-JP" altLang="en-US" sz="1600" dirty="0"/>
          </a:p>
        </p:txBody>
      </p:sp>
      <p:sp>
        <p:nvSpPr>
          <p:cNvPr id="2" name="テキスト ボックス 1"/>
          <p:cNvSpPr txBox="1"/>
          <p:nvPr/>
        </p:nvSpPr>
        <p:spPr>
          <a:xfrm>
            <a:off x="10485120" y="3870960"/>
            <a:ext cx="723275" cy="523220"/>
          </a:xfrm>
          <a:prstGeom prst="rect">
            <a:avLst/>
          </a:prstGeom>
          <a:noFill/>
        </p:spPr>
        <p:txBody>
          <a:bodyPr wrap="none" rtlCol="0">
            <a:spAutoFit/>
          </a:bodyPr>
          <a:lstStyle/>
          <a:p>
            <a:r>
              <a:rPr kumimoji="1" lang="ja-JP" altLang="en-US" sz="2800" dirty="0" smtClean="0">
                <a:solidFill>
                  <a:srgbClr val="C00000"/>
                </a:solidFill>
                <a:effectLst>
                  <a:outerShdw blurRad="38100" dist="38100" dir="2700000" algn="tl">
                    <a:srgbClr val="000000">
                      <a:alpha val="43137"/>
                    </a:srgbClr>
                  </a:outerShdw>
                </a:effectLst>
              </a:rPr>
              <a:t>・・・</a:t>
            </a:r>
            <a:endParaRPr kumimoji="1" lang="ja-JP" altLang="en-US" sz="2800"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92297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fade">
                                      <p:cBhvr>
                                        <p:cTn id="7" dur="500"/>
                                        <p:tgtEl>
                                          <p:spTgt spid="3">
                                            <p:graphicEl>
                                              <a:chart seriesIdx="-3" categoryIdx="-3" bldStep="gridLegend"/>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
                                            <p:graphicEl>
                                              <a:chart seriesIdx="0" categoryIdx="-4" bldStep="series"/>
                                            </p:graphicEl>
                                          </p:spTgt>
                                        </p:tgtEl>
                                        <p:attrNameLst>
                                          <p:attrName>style.visibility</p:attrName>
                                        </p:attrNameLst>
                                      </p:cBhvr>
                                      <p:to>
                                        <p:strVal val="visible"/>
                                      </p:to>
                                    </p:set>
                                    <p:animEffect transition="in" filter="wipe(left)">
                                      <p:cBhvr>
                                        <p:cTn id="18" dur="5000"/>
                                        <p:tgtEl>
                                          <p:spTgt spid="3">
                                            <p:graphicEl>
                                              <a:chart seriesIdx="0" categoryIdx="-4" bldStep="series"/>
                                            </p:graphicEl>
                                          </p:spTgt>
                                        </p:tgtEl>
                                      </p:cBhvr>
                                    </p:animEffect>
                                  </p:childTnLst>
                                </p:cTn>
                              </p:par>
                            </p:childTnLst>
                          </p:cTn>
                        </p:par>
                        <p:par>
                          <p:cTn id="19" fill="hold">
                            <p:stCondLst>
                              <p:cond delay="50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Chart bld="series"/>
        </p:bldSub>
      </p:bldGraphic>
      <p:bldP spid="12" grpId="0"/>
      <p:bldP spid="13"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71917" y="2413280"/>
            <a:ext cx="9144000" cy="1526708"/>
          </a:xfrm>
        </p:spPr>
        <p:txBody>
          <a:bodyPr/>
          <a:lstStyle/>
          <a:p>
            <a:r>
              <a:rPr kumimoji="1" lang="ja-JP" altLang="en-US" dirty="0" smtClean="0">
                <a:effectLst>
                  <a:outerShdw blurRad="38100" dist="38100" dir="2700000" algn="tl">
                    <a:srgbClr val="000000">
                      <a:alpha val="43137"/>
                    </a:srgbClr>
                  </a:outerShdw>
                </a:effectLst>
              </a:rPr>
              <a:t>２　要介護認定</a:t>
            </a:r>
            <a:r>
              <a:rPr kumimoji="1" lang="ja-JP" altLang="en-US" sz="5400" dirty="0" smtClean="0">
                <a:effectLst>
                  <a:outerShdw blurRad="38100" dist="38100" dir="2700000" algn="tl">
                    <a:srgbClr val="000000">
                      <a:alpha val="43137"/>
                    </a:srgbClr>
                  </a:outerShdw>
                </a:effectLst>
              </a:rPr>
              <a:t>の</a:t>
            </a:r>
            <a:r>
              <a:rPr kumimoji="1" lang="ja-JP" altLang="en-US" dirty="0" smtClean="0">
                <a:effectLst>
                  <a:outerShdw blurRad="38100" dist="38100" dir="2700000" algn="tl">
                    <a:srgbClr val="000000">
                      <a:alpha val="43137"/>
                    </a:srgbClr>
                  </a:outerShdw>
                </a:effectLst>
              </a:rPr>
              <a:t>実施体制</a:t>
            </a:r>
            <a:endParaRPr kumimoji="1" lang="ja-JP" alt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0945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テキスト ボックス 1"/>
          <p:cNvSpPr txBox="1"/>
          <p:nvPr/>
        </p:nvSpPr>
        <p:spPr>
          <a:xfrm>
            <a:off x="4587240" y="426720"/>
            <a:ext cx="2749471" cy="707886"/>
          </a:xfrm>
          <a:prstGeom prst="rect">
            <a:avLst/>
          </a:prstGeom>
          <a:noFill/>
        </p:spPr>
        <p:txBody>
          <a:bodyPr wrap="none" rtlCol="0">
            <a:spAutoFit/>
          </a:bodyPr>
          <a:lstStyle/>
          <a:p>
            <a:r>
              <a:rPr kumimoji="1" lang="ja-JP" altLang="en-US" sz="4000" dirty="0" smtClean="0">
                <a:effectLst>
                  <a:outerShdw blurRad="38100" dist="38100" dir="2700000" algn="tl">
                    <a:srgbClr val="000000">
                      <a:alpha val="43137"/>
                    </a:srgbClr>
                  </a:outerShdw>
                </a:effectLst>
              </a:rPr>
              <a:t>認定調査員</a:t>
            </a:r>
            <a:endParaRPr kumimoji="1" lang="ja-JP" altLang="en-US" sz="4000" dirty="0">
              <a:effectLst>
                <a:outerShdw blurRad="38100" dist="38100" dir="2700000" algn="tl">
                  <a:srgbClr val="000000">
                    <a:alpha val="43137"/>
                  </a:srgbClr>
                </a:outerShdw>
              </a:effectLst>
            </a:endParaRPr>
          </a:p>
        </p:txBody>
      </p:sp>
      <p:graphicFrame>
        <p:nvGraphicFramePr>
          <p:cNvPr id="5" name="表 4"/>
          <p:cNvGraphicFramePr>
            <a:graphicFrameLocks noGrp="1"/>
          </p:cNvGraphicFramePr>
          <p:nvPr>
            <p:extLst>
              <p:ext uri="{D42A27DB-BD31-4B8C-83A1-F6EECF244321}">
                <p14:modId xmlns:p14="http://schemas.microsoft.com/office/powerpoint/2010/main" val="3352002795"/>
              </p:ext>
            </p:extLst>
          </p:nvPr>
        </p:nvGraphicFramePr>
        <p:xfrm>
          <a:off x="518160" y="1310638"/>
          <a:ext cx="11018521" cy="4834667"/>
        </p:xfrm>
        <a:graphic>
          <a:graphicData uri="http://schemas.openxmlformats.org/drawingml/2006/table">
            <a:tbl>
              <a:tblPr firstRow="1" bandRow="1">
                <a:tableStyleId>{5C22544A-7EE6-4342-B048-85BDC9FD1C3A}</a:tableStyleId>
              </a:tblPr>
              <a:tblGrid>
                <a:gridCol w="1875416"/>
                <a:gridCol w="1976718"/>
                <a:gridCol w="3361765"/>
                <a:gridCol w="1828800"/>
                <a:gridCol w="1975822"/>
              </a:tblGrid>
              <a:tr h="870216">
                <a:tc>
                  <a:txBody>
                    <a:bodyPr/>
                    <a:lstStyle/>
                    <a:p>
                      <a:pPr algn="ctr"/>
                      <a:r>
                        <a:rPr kumimoji="1" lang="ja-JP" altLang="en-US" sz="2400" b="0" dirty="0" smtClean="0">
                          <a:solidFill>
                            <a:schemeClr val="tx1"/>
                          </a:solidFill>
                        </a:rPr>
                        <a:t>申請区分</a:t>
                      </a:r>
                      <a:r>
                        <a:rPr kumimoji="1" lang="en-US" altLang="ja-JP" sz="1400" b="0" dirty="0" smtClean="0">
                          <a:solidFill>
                            <a:schemeClr val="tx1"/>
                          </a:solidFill>
                        </a:rPr>
                        <a:t>※</a:t>
                      </a: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smtClean="0">
                          <a:solidFill>
                            <a:schemeClr val="tx1"/>
                          </a:solidFill>
                        </a:rPr>
                        <a:t>調査件数</a:t>
                      </a:r>
                      <a:r>
                        <a:rPr kumimoji="1" lang="ja-JP" altLang="en-US" sz="1400" b="0" dirty="0" smtClean="0">
                          <a:solidFill>
                            <a:schemeClr val="tx1"/>
                          </a:solidFill>
                          <a:latin typeface="+mn-ea"/>
                          <a:ea typeface="+mn-ea"/>
                        </a:rPr>
                        <a:t>（</a:t>
                      </a:r>
                      <a:r>
                        <a:rPr kumimoji="1" lang="en-US" altLang="ja-JP" sz="1400" b="0" dirty="0" smtClean="0">
                          <a:solidFill>
                            <a:schemeClr val="tx1"/>
                          </a:solidFill>
                          <a:latin typeface="+mn-ea"/>
                          <a:ea typeface="+mn-ea"/>
                        </a:rPr>
                        <a:t>H27</a:t>
                      </a:r>
                      <a:r>
                        <a:rPr kumimoji="1" lang="ja-JP" altLang="en-US" sz="1400" b="0" dirty="0" smtClean="0">
                          <a:solidFill>
                            <a:schemeClr val="tx1"/>
                          </a:solidFill>
                          <a:latin typeface="+mn-ea"/>
                          <a:ea typeface="+mn-ea"/>
                        </a:rPr>
                        <a:t>）</a:t>
                      </a:r>
                      <a:endParaRPr kumimoji="1" lang="ja-JP" altLang="en-US" sz="14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smtClean="0">
                          <a:solidFill>
                            <a:schemeClr val="tx1"/>
                          </a:solidFill>
                        </a:rPr>
                        <a:t>認定調査員</a:t>
                      </a:r>
                      <a:endParaRPr kumimoji="1" lang="ja-JP" altLang="en-US" sz="2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smtClean="0">
                          <a:solidFill>
                            <a:schemeClr val="tx1"/>
                          </a:solidFill>
                        </a:rPr>
                        <a:t>調査員数</a:t>
                      </a:r>
                      <a:endParaRPr kumimoji="1" lang="ja-JP" altLang="en-US" sz="2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smtClean="0">
                          <a:solidFill>
                            <a:schemeClr val="tx1"/>
                          </a:solidFill>
                        </a:rPr>
                        <a:t>契約</a:t>
                      </a:r>
                      <a:endParaRPr kumimoji="1" lang="ja-JP" altLang="en-US" sz="2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35040">
                <a:tc>
                  <a:txBody>
                    <a:bodyPr/>
                    <a:lstStyle/>
                    <a:p>
                      <a:pPr algn="ctr"/>
                      <a:r>
                        <a:rPr kumimoji="1" lang="ja-JP" altLang="en-US" sz="2400" dirty="0" smtClean="0"/>
                        <a:t>新規</a:t>
                      </a:r>
                      <a:endParaRPr kumimoji="1" lang="ja-JP" alt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smtClean="0"/>
                        <a:t>30,746</a:t>
                      </a:r>
                      <a:endParaRPr kumimoji="1" lang="ja-JP" alt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dirty="0" smtClean="0">
                          <a:effectLst>
                            <a:outerShdw blurRad="38100" dist="38100" dir="2700000" algn="tl">
                              <a:srgbClr val="000000">
                                <a:alpha val="43137"/>
                              </a:srgbClr>
                            </a:outerShdw>
                          </a:effectLst>
                        </a:rPr>
                        <a:t>指定事務受託法人</a:t>
                      </a:r>
                      <a:endParaRPr kumimoji="1" lang="en-US" altLang="ja-JP" sz="2400" dirty="0" smtClean="0">
                        <a:effectLst>
                          <a:outerShdw blurRad="38100" dist="38100" dir="2700000" algn="tl">
                            <a:srgbClr val="000000">
                              <a:alpha val="43137"/>
                            </a:srgbClr>
                          </a:outerShdw>
                        </a:effectLst>
                      </a:endParaRPr>
                    </a:p>
                    <a:p>
                      <a:pPr algn="ctr"/>
                      <a:r>
                        <a:rPr kumimoji="1" lang="ja-JP" altLang="en-US" sz="2000" dirty="0" smtClean="0"/>
                        <a:t>（認定調査センター）</a:t>
                      </a:r>
                      <a:endParaRPr kumimoji="1" lang="en-US" altLang="ja-JP" sz="2000" dirty="0" smtClean="0"/>
                    </a:p>
                    <a:p>
                      <a:pPr algn="ctr"/>
                      <a:endParaRPr kumimoji="1" lang="en-US" altLang="ja-JP" sz="2000" dirty="0" smtClean="0"/>
                    </a:p>
                    <a:p>
                      <a:pPr algn="ctr"/>
                      <a:r>
                        <a:rPr kumimoji="1" lang="ja-JP" altLang="en-US" sz="1800" dirty="0" smtClean="0"/>
                        <a:t>圏域単位で</a:t>
                      </a:r>
                      <a:r>
                        <a:rPr kumimoji="1" lang="ja-JP" altLang="en-US" sz="1800" u="sng" dirty="0" smtClean="0"/>
                        <a:t>４法人</a:t>
                      </a:r>
                      <a:r>
                        <a:rPr kumimoji="1" lang="ja-JP" altLang="en-US" sz="1800" dirty="0" smtClean="0"/>
                        <a:t>に委託</a:t>
                      </a:r>
                      <a:endParaRPr kumimoji="1" lang="ja-JP" alt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８５人</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000" dirty="0" smtClean="0"/>
                        <a:t>長期継続契約</a:t>
                      </a:r>
                      <a:endParaRPr kumimoji="1" lang="en-US" altLang="ja-JP" sz="2000" dirty="0" smtClean="0"/>
                    </a:p>
                    <a:p>
                      <a:pPr algn="ctr"/>
                      <a:r>
                        <a:rPr kumimoji="1" lang="ja-JP" altLang="en-US" sz="2000" dirty="0" smtClean="0"/>
                        <a:t>（５年間）</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78185">
                <a:tc>
                  <a:txBody>
                    <a:bodyPr/>
                    <a:lstStyle/>
                    <a:p>
                      <a:pPr algn="ctr"/>
                      <a:r>
                        <a:rPr kumimoji="1" lang="ja-JP" altLang="en-US" sz="2400" dirty="0" smtClean="0"/>
                        <a:t>区分変更</a:t>
                      </a:r>
                      <a:endParaRPr kumimoji="1" lang="ja-JP" alt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smtClean="0"/>
                        <a:t>6,580</a:t>
                      </a:r>
                      <a:endParaRPr kumimoji="1" lang="ja-JP" alt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kumimoji="1" lang="en-US" altLang="ja-JP" sz="2400" dirty="0" smtClean="0">
                        <a:effectLst>
                          <a:outerShdw blurRad="38100" dist="38100" dir="2700000" algn="tl">
                            <a:srgbClr val="000000">
                              <a:alpha val="43137"/>
                            </a:srgbClr>
                          </a:outerShdw>
                        </a:effectLst>
                      </a:endParaRPr>
                    </a:p>
                    <a:p>
                      <a:pPr algn="ctr"/>
                      <a:r>
                        <a:rPr kumimoji="1" lang="ja-JP" altLang="en-US" sz="2400" dirty="0" smtClean="0">
                          <a:effectLst>
                            <a:outerShdw blurRad="38100" dist="38100" dir="2700000" algn="tl">
                              <a:srgbClr val="000000">
                                <a:alpha val="43137"/>
                              </a:srgbClr>
                            </a:outerShdw>
                          </a:effectLst>
                        </a:rPr>
                        <a:t>事業所</a:t>
                      </a:r>
                      <a:r>
                        <a:rPr kumimoji="1" lang="ja-JP" altLang="en-US" sz="2000" dirty="0" smtClean="0"/>
                        <a:t>等に委託</a:t>
                      </a:r>
                      <a:endParaRPr kumimoji="1" lang="en-US" altLang="ja-JP" sz="2000" dirty="0" smtClean="0"/>
                    </a:p>
                    <a:p>
                      <a:pPr algn="ctr"/>
                      <a:endParaRPr kumimoji="1" lang="en-US" altLang="ja-JP" sz="1400" dirty="0" smtClean="0"/>
                    </a:p>
                    <a:p>
                      <a:pPr algn="ctr"/>
                      <a:r>
                        <a:rPr kumimoji="1" lang="ja-JP" altLang="en-US" sz="1400" dirty="0" smtClean="0"/>
                        <a:t>（一部、区職員及び契約認定調査員）</a:t>
                      </a:r>
                      <a:endParaRPr kumimoji="1" lang="en-US" altLang="ja-JP" sz="14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kumimoji="1" lang="en-US" altLang="ja-JP" sz="2000" dirty="0" smtClean="0">
                        <a:latin typeface="+mj-ea"/>
                        <a:ea typeface="+mj-ea"/>
                      </a:endParaRPr>
                    </a:p>
                    <a:p>
                      <a:pPr algn="ctr"/>
                      <a:r>
                        <a:rPr kumimoji="1" lang="ja-JP" altLang="en-US" sz="2000" dirty="0" smtClean="0">
                          <a:latin typeface="+mj-ea"/>
                          <a:ea typeface="+mj-ea"/>
                        </a:rPr>
                        <a:t>４，０００人</a:t>
                      </a:r>
                      <a:endParaRPr kumimoji="1" lang="en-US" altLang="ja-JP" sz="2000" dirty="0" smtClean="0">
                        <a:latin typeface="+mj-ea"/>
                        <a:ea typeface="+mj-ea"/>
                      </a:endParaRPr>
                    </a:p>
                    <a:p>
                      <a:pPr algn="ctr"/>
                      <a:endParaRPr kumimoji="1" lang="en-US" altLang="ja-JP" sz="2000" dirty="0" smtClean="0">
                        <a:latin typeface="+mj-ea"/>
                        <a:ea typeface="+mj-ea"/>
                      </a:endParaRPr>
                    </a:p>
                    <a:p>
                      <a:pPr algn="ctr"/>
                      <a:r>
                        <a:rPr kumimoji="1" lang="ja-JP" altLang="en-US" sz="1600" dirty="0" smtClean="0">
                          <a:latin typeface="+mj-ea"/>
                          <a:ea typeface="+mj-ea"/>
                        </a:rPr>
                        <a:t>（</a:t>
                      </a:r>
                      <a:r>
                        <a:rPr kumimoji="1" lang="en-US" altLang="ja-JP" sz="1600" dirty="0" smtClean="0">
                          <a:latin typeface="+mj-ea"/>
                          <a:ea typeface="+mj-ea"/>
                        </a:rPr>
                        <a:t>220</a:t>
                      </a:r>
                      <a:r>
                        <a:rPr kumimoji="1" lang="ja-JP" altLang="en-US" sz="1600" dirty="0" smtClean="0">
                          <a:latin typeface="+mj-ea"/>
                          <a:ea typeface="+mj-ea"/>
                        </a:rPr>
                        <a:t>人）</a:t>
                      </a:r>
                      <a:endParaRPr kumimoji="1" lang="ja-JP" altLang="en-US" sz="1600" dirty="0">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kumimoji="1" lang="ja-JP" altLang="en-US" sz="2000" dirty="0" smtClean="0">
                          <a:latin typeface="+mn-ea"/>
                          <a:ea typeface="+mn-ea"/>
                        </a:rPr>
                        <a:t>居宅</a:t>
                      </a:r>
                      <a:r>
                        <a:rPr kumimoji="1" lang="en-US" altLang="ja-JP" sz="2000" dirty="0" smtClean="0">
                          <a:latin typeface="+mn-ea"/>
                          <a:ea typeface="+mn-ea"/>
                        </a:rPr>
                        <a:t>3,090</a:t>
                      </a:r>
                      <a:r>
                        <a:rPr kumimoji="1" lang="ja-JP" altLang="en-US" sz="2000" dirty="0" smtClean="0">
                          <a:latin typeface="+mn-ea"/>
                          <a:ea typeface="+mn-ea"/>
                        </a:rPr>
                        <a:t>円</a:t>
                      </a:r>
                      <a:endParaRPr kumimoji="1" lang="en-US" altLang="ja-JP" sz="2000" dirty="0" smtClean="0">
                        <a:latin typeface="+mn-ea"/>
                        <a:ea typeface="+mn-ea"/>
                      </a:endParaRPr>
                    </a:p>
                    <a:p>
                      <a:pPr algn="ctr"/>
                      <a:r>
                        <a:rPr kumimoji="1" lang="ja-JP" altLang="en-US" sz="2000" dirty="0" smtClean="0">
                          <a:latin typeface="+mn-ea"/>
                          <a:ea typeface="+mn-ea"/>
                        </a:rPr>
                        <a:t>施設</a:t>
                      </a:r>
                      <a:r>
                        <a:rPr kumimoji="1" lang="en-US" altLang="ja-JP" sz="2000" dirty="0" smtClean="0">
                          <a:latin typeface="+mn-ea"/>
                          <a:ea typeface="+mn-ea"/>
                        </a:rPr>
                        <a:t>2,570</a:t>
                      </a:r>
                      <a:r>
                        <a:rPr kumimoji="1" lang="ja-JP" altLang="en-US" sz="2000" dirty="0" smtClean="0">
                          <a:latin typeface="+mn-ea"/>
                          <a:ea typeface="+mn-ea"/>
                        </a:rPr>
                        <a:t>円</a:t>
                      </a:r>
                      <a:endParaRPr kumimoji="1" lang="ja-JP" altLang="en-US" sz="2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51226">
                <a:tc>
                  <a:txBody>
                    <a:bodyPr/>
                    <a:lstStyle/>
                    <a:p>
                      <a:pPr algn="ctr"/>
                      <a:r>
                        <a:rPr kumimoji="1" lang="ja-JP" altLang="en-US" sz="2400" dirty="0" smtClean="0"/>
                        <a:t>更新</a:t>
                      </a:r>
                      <a:endParaRPr kumimoji="1" lang="ja-JP" alt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kumimoji="1" lang="en-US" altLang="ja-JP" sz="2400" dirty="0" smtClean="0"/>
                        <a:t>62,238</a:t>
                      </a:r>
                      <a:endParaRPr kumimoji="1" lang="ja-JP" alt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vMerge="1">
                  <a:txBody>
                    <a:bodyPr/>
                    <a:lstStyle/>
                    <a:p>
                      <a:endParaRPr kumimoji="1" lang="ja-JP" altLang="en-US" dirty="0"/>
                    </a:p>
                  </a:txBody>
                  <a:tcPr/>
                </a:tc>
                <a:tc vMerge="1">
                  <a:txBody>
                    <a:bodyPr/>
                    <a:lstStyle/>
                    <a:p>
                      <a:endParaRPr kumimoji="1" lang="ja-JP" altLang="en-US" dirty="0"/>
                    </a:p>
                  </a:txBody>
                  <a:tcPr/>
                </a:tc>
                <a:tc vMerge="1">
                  <a:txBody>
                    <a:bodyPr/>
                    <a:lstStyle/>
                    <a:p>
                      <a:endParaRPr kumimoji="1" lang="ja-JP" altLang="en-US"/>
                    </a:p>
                  </a:txBody>
                  <a:tcPr/>
                </a:tc>
              </a:tr>
            </a:tbl>
          </a:graphicData>
        </a:graphic>
      </p:graphicFrame>
      <p:sp>
        <p:nvSpPr>
          <p:cNvPr id="6" name="テキスト ボックス 5"/>
          <p:cNvSpPr txBox="1"/>
          <p:nvPr/>
        </p:nvSpPr>
        <p:spPr>
          <a:xfrm>
            <a:off x="518160" y="6145305"/>
            <a:ext cx="2084225" cy="338554"/>
          </a:xfrm>
          <a:prstGeom prst="rect">
            <a:avLst/>
          </a:prstGeom>
          <a:noFill/>
        </p:spPr>
        <p:txBody>
          <a:bodyPr wrap="none" rtlCol="0">
            <a:spAutoFit/>
          </a:bodyPr>
          <a:lstStyle/>
          <a:p>
            <a:r>
              <a:rPr kumimoji="1" lang="en-US" altLang="ja-JP" sz="1600" dirty="0" smtClean="0"/>
              <a:t>※</a:t>
            </a:r>
            <a:r>
              <a:rPr kumimoji="1" lang="ja-JP" altLang="en-US" sz="1600" dirty="0" smtClean="0"/>
              <a:t>転入申請等は除く。</a:t>
            </a:r>
            <a:endParaRPr kumimoji="1" lang="ja-JP" altLang="en-US" sz="1600" dirty="0"/>
          </a:p>
        </p:txBody>
      </p:sp>
    </p:spTree>
    <p:extLst>
      <p:ext uri="{BB962C8B-B14F-4D97-AF65-F5344CB8AC3E}">
        <p14:creationId xmlns:p14="http://schemas.microsoft.com/office/powerpoint/2010/main" val="687194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14000">
              <a:schemeClr val="bg1"/>
            </a:gs>
            <a:gs pos="61000">
              <a:schemeClr val="accent1">
                <a:lumMod val="45000"/>
                <a:lumOff val="55000"/>
              </a:schemeClr>
            </a:gs>
            <a:gs pos="9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テキスト ボックス 1"/>
          <p:cNvSpPr txBox="1"/>
          <p:nvPr/>
        </p:nvSpPr>
        <p:spPr>
          <a:xfrm>
            <a:off x="3417792" y="302416"/>
            <a:ext cx="5314275" cy="707886"/>
          </a:xfrm>
          <a:prstGeom prst="rect">
            <a:avLst/>
          </a:prstGeom>
          <a:noFill/>
        </p:spPr>
        <p:txBody>
          <a:bodyPr wrap="none" rtlCol="0">
            <a:spAutoFit/>
          </a:bodyPr>
          <a:lstStyle/>
          <a:p>
            <a:r>
              <a:rPr lang="ja-JP" altLang="en-US" sz="4000" dirty="0" smtClean="0">
                <a:effectLst>
                  <a:outerShdw blurRad="38100" dist="38100" dir="2700000" algn="tl">
                    <a:srgbClr val="000000">
                      <a:alpha val="43137"/>
                    </a:srgbClr>
                  </a:outerShdw>
                </a:effectLst>
              </a:rPr>
              <a:t>介護認定審査会</a:t>
            </a:r>
            <a:r>
              <a:rPr lang="ja-JP" altLang="en-US" sz="4000" dirty="0">
                <a:effectLst>
                  <a:outerShdw blurRad="38100" dist="38100" dir="2700000" algn="tl">
                    <a:srgbClr val="000000">
                      <a:alpha val="43137"/>
                    </a:srgbClr>
                  </a:outerShdw>
                </a:effectLst>
              </a:rPr>
              <a:t>事務局</a:t>
            </a:r>
            <a:endParaRPr kumimoji="1" lang="ja-JP" altLang="en-US" sz="4000" dirty="0">
              <a:effectLst>
                <a:outerShdw blurRad="38100" dist="38100" dir="2700000" algn="tl">
                  <a:srgbClr val="000000">
                    <a:alpha val="43137"/>
                  </a:srgbClr>
                </a:outerShdw>
              </a:effectLst>
            </a:endParaRPr>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5904" y="1990360"/>
            <a:ext cx="4752327" cy="3751837"/>
          </a:xfrm>
          <a:prstGeom prst="rect">
            <a:avLst/>
          </a:prstGeom>
        </p:spPr>
      </p:pic>
      <p:pic>
        <p:nvPicPr>
          <p:cNvPr id="4" name="図 3"/>
          <p:cNvPicPr>
            <a:picLocks noChangeAspect="1"/>
          </p:cNvPicPr>
          <p:nvPr/>
        </p:nvPicPr>
        <p:blipFill rotWithShape="1">
          <a:blip r:embed="rId3">
            <a:extLst>
              <a:ext uri="{28A0092B-C50C-407E-A947-70E740481C1C}">
                <a14:useLocalDpi xmlns:a14="http://schemas.microsoft.com/office/drawing/2010/main" val="0"/>
              </a:ext>
            </a:extLst>
          </a:blip>
          <a:srcRect l="21769" t="2794" r="30231" b="18502"/>
          <a:stretch/>
        </p:blipFill>
        <p:spPr>
          <a:xfrm>
            <a:off x="773723" y="2452475"/>
            <a:ext cx="2420338" cy="2827606"/>
          </a:xfrm>
          <a:prstGeom prst="rect">
            <a:avLst/>
          </a:prstGeom>
        </p:spPr>
      </p:pic>
      <p:sp>
        <p:nvSpPr>
          <p:cNvPr id="5" name="右矢印 4"/>
          <p:cNvSpPr/>
          <p:nvPr/>
        </p:nvSpPr>
        <p:spPr>
          <a:xfrm>
            <a:off x="3670668" y="3507551"/>
            <a:ext cx="2208628" cy="717453"/>
          </a:xfrm>
          <a:prstGeom prst="rightArrow">
            <a:avLst/>
          </a:pr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074929" y="1427929"/>
            <a:ext cx="5219699" cy="400110"/>
          </a:xfrm>
          <a:prstGeom prst="rect">
            <a:avLst/>
          </a:prstGeom>
          <a:noFill/>
        </p:spPr>
        <p:txBody>
          <a:bodyPr wrap="none" rtlCol="0">
            <a:spAutoFit/>
          </a:bodyPr>
          <a:lstStyle/>
          <a:p>
            <a:r>
              <a:rPr lang="ja-JP" altLang="en-US" sz="2000" dirty="0" smtClean="0">
                <a:effectLst>
                  <a:outerShdw blurRad="38100" dist="38100" dir="2700000" algn="tl">
                    <a:srgbClr val="000000">
                      <a:alpha val="43137"/>
                    </a:srgbClr>
                  </a:outerShdw>
                </a:effectLst>
              </a:rPr>
              <a:t>１６</a:t>
            </a:r>
            <a:r>
              <a:rPr kumimoji="1" lang="ja-JP" altLang="en-US" sz="2000" dirty="0" smtClean="0">
                <a:effectLst>
                  <a:outerShdw blurRad="38100" dist="38100" dir="2700000" algn="tl">
                    <a:srgbClr val="000000">
                      <a:alpha val="43137"/>
                    </a:srgbClr>
                  </a:outerShdw>
                </a:effectLst>
              </a:rPr>
              <a:t>区ごとに審査会の開催、要介護認定の決定</a:t>
            </a:r>
            <a:endParaRPr kumimoji="1" lang="ja-JP" altLang="en-US" sz="2000" dirty="0">
              <a:effectLst>
                <a:outerShdw blurRad="38100" dist="38100" dir="2700000" algn="tl">
                  <a:srgbClr val="000000">
                    <a:alpha val="43137"/>
                  </a:srgbClr>
                </a:outerShdw>
              </a:effectLst>
            </a:endParaRPr>
          </a:p>
        </p:txBody>
      </p:sp>
      <p:sp>
        <p:nvSpPr>
          <p:cNvPr id="7" name="テキスト ボックス 6"/>
          <p:cNvSpPr txBox="1"/>
          <p:nvPr/>
        </p:nvSpPr>
        <p:spPr>
          <a:xfrm>
            <a:off x="609156" y="1865344"/>
            <a:ext cx="2749471" cy="400110"/>
          </a:xfrm>
          <a:prstGeom prst="rect">
            <a:avLst/>
          </a:prstGeom>
          <a:noFill/>
        </p:spPr>
        <p:txBody>
          <a:bodyPr wrap="none" rtlCol="0">
            <a:spAutoFit/>
          </a:bodyPr>
          <a:lstStyle/>
          <a:p>
            <a:r>
              <a:rPr kumimoji="1" lang="ja-JP" altLang="en-US" sz="2000" dirty="0" smtClean="0">
                <a:effectLst>
                  <a:outerShdw blurRad="38100" dist="38100" dir="2700000" algn="tl">
                    <a:srgbClr val="000000">
                      <a:alpha val="43137"/>
                    </a:srgbClr>
                  </a:outerShdw>
                </a:effectLst>
              </a:rPr>
              <a:t>健康福祉局介護保険</a:t>
            </a:r>
            <a:r>
              <a:rPr lang="ja-JP" altLang="en-US" sz="2000" dirty="0">
                <a:effectLst>
                  <a:outerShdw blurRad="38100" dist="38100" dir="2700000" algn="tl">
                    <a:srgbClr val="000000">
                      <a:alpha val="43137"/>
                    </a:srgbClr>
                  </a:outerShdw>
                </a:effectLst>
              </a:rPr>
              <a:t>課</a:t>
            </a:r>
            <a:endParaRPr kumimoji="1" lang="ja-JP" altLang="en-US" sz="2000" dirty="0">
              <a:effectLst>
                <a:outerShdw blurRad="38100" dist="38100" dir="2700000" algn="tl">
                  <a:srgbClr val="000000">
                    <a:alpha val="43137"/>
                  </a:srgbClr>
                </a:outerShdw>
              </a:effectLst>
            </a:endParaRPr>
          </a:p>
        </p:txBody>
      </p:sp>
      <p:sp>
        <p:nvSpPr>
          <p:cNvPr id="8" name="テキスト ボックス 7"/>
          <p:cNvSpPr txBox="1"/>
          <p:nvPr/>
        </p:nvSpPr>
        <p:spPr>
          <a:xfrm>
            <a:off x="4095089" y="3045886"/>
            <a:ext cx="1338828" cy="369332"/>
          </a:xfrm>
          <a:prstGeom prst="rect">
            <a:avLst/>
          </a:prstGeom>
          <a:noFill/>
        </p:spPr>
        <p:txBody>
          <a:bodyPr wrap="none" rtlCol="0">
            <a:spAutoFit/>
          </a:bodyPr>
          <a:lstStyle/>
          <a:p>
            <a:r>
              <a:rPr kumimoji="1" lang="ja-JP" altLang="en-US" dirty="0" smtClean="0">
                <a:effectLst>
                  <a:outerShdw blurRad="38100" dist="38100" dir="2700000" algn="tl">
                    <a:srgbClr val="000000">
                      <a:alpha val="43137"/>
                    </a:srgbClr>
                  </a:outerShdw>
                </a:effectLst>
              </a:rPr>
              <a:t>研修の実施</a:t>
            </a:r>
            <a:endParaRPr kumimoji="1" lang="ja-JP" altLang="en-US" dirty="0">
              <a:effectLst>
                <a:outerShdw blurRad="38100" dist="38100" dir="2700000" algn="tl">
                  <a:srgbClr val="000000">
                    <a:alpha val="43137"/>
                  </a:srgbClr>
                </a:outerShdw>
              </a:effectLst>
            </a:endParaRPr>
          </a:p>
        </p:txBody>
      </p:sp>
      <p:sp>
        <p:nvSpPr>
          <p:cNvPr id="9" name="テキスト ボックス 8"/>
          <p:cNvSpPr txBox="1"/>
          <p:nvPr/>
        </p:nvSpPr>
        <p:spPr>
          <a:xfrm>
            <a:off x="3699206" y="4409670"/>
            <a:ext cx="2151551" cy="369332"/>
          </a:xfrm>
          <a:prstGeom prst="rect">
            <a:avLst/>
          </a:prstGeom>
          <a:noFill/>
        </p:spPr>
        <p:txBody>
          <a:bodyPr wrap="none" rtlCol="0">
            <a:spAutoFit/>
          </a:bodyPr>
          <a:lstStyle/>
          <a:p>
            <a:r>
              <a:rPr lang="ja-JP" altLang="en-US" dirty="0" smtClean="0">
                <a:effectLst>
                  <a:outerShdw blurRad="38100" dist="38100" dir="2700000" algn="tl">
                    <a:srgbClr val="000000">
                      <a:alpha val="43137"/>
                    </a:srgbClr>
                  </a:outerShdw>
                </a:effectLst>
              </a:rPr>
              <a:t>マニュアル等の</a:t>
            </a:r>
            <a:r>
              <a:rPr lang="ja-JP" altLang="en-US" dirty="0">
                <a:effectLst>
                  <a:outerShdw blurRad="38100" dist="38100" dir="2700000" algn="tl">
                    <a:srgbClr val="000000">
                      <a:alpha val="43137"/>
                    </a:srgbClr>
                  </a:outerShdw>
                </a:effectLst>
              </a:rPr>
              <a:t>提供</a:t>
            </a:r>
            <a:endParaRPr kumimoji="1" lang="ja-JP" altLang="en-US" dirty="0">
              <a:effectLst>
                <a:outerShdw blurRad="38100" dist="38100" dir="2700000" algn="tl">
                  <a:srgbClr val="000000">
                    <a:alpha val="43137"/>
                  </a:srgbClr>
                </a:outerShdw>
              </a:effectLst>
            </a:endParaRPr>
          </a:p>
        </p:txBody>
      </p:sp>
      <p:sp>
        <p:nvSpPr>
          <p:cNvPr id="10" name="テキスト ボックス 9"/>
          <p:cNvSpPr txBox="1"/>
          <p:nvPr/>
        </p:nvSpPr>
        <p:spPr>
          <a:xfrm>
            <a:off x="6191771" y="5904518"/>
            <a:ext cx="4986013" cy="707886"/>
          </a:xfrm>
          <a:prstGeom prst="rect">
            <a:avLst/>
          </a:prstGeom>
          <a:noFill/>
        </p:spPr>
        <p:txBody>
          <a:bodyPr wrap="square" rtlCol="0">
            <a:spAutoFit/>
          </a:bodyPr>
          <a:lstStyle/>
          <a:p>
            <a:pPr algn="ctr"/>
            <a:r>
              <a:rPr lang="en-US" altLang="ja-JP" sz="2000" dirty="0" smtClean="0"/>
              <a:t>【</a:t>
            </a:r>
            <a:r>
              <a:rPr lang="ja-JP" altLang="en-US" sz="2000" dirty="0" smtClean="0"/>
              <a:t>各区の介護認定審査会事務局職員数</a:t>
            </a:r>
            <a:r>
              <a:rPr lang="en-US" altLang="ja-JP" sz="2000" dirty="0" smtClean="0"/>
              <a:t>】</a:t>
            </a:r>
          </a:p>
          <a:p>
            <a:pPr algn="ctr"/>
            <a:r>
              <a:rPr kumimoji="1" lang="ja-JP" altLang="en-US" sz="2000" dirty="0" smtClean="0">
                <a:latin typeface="+mj-ea"/>
                <a:ea typeface="+mj-ea"/>
              </a:rPr>
              <a:t>係長級</a:t>
            </a:r>
            <a:r>
              <a:rPr lang="ja-JP" altLang="en-US" sz="2000" dirty="0">
                <a:latin typeface="+mj-ea"/>
                <a:ea typeface="+mj-ea"/>
              </a:rPr>
              <a:t>１</a:t>
            </a:r>
            <a:r>
              <a:rPr kumimoji="1" lang="ja-JP" altLang="en-US" sz="2000" dirty="0" smtClean="0">
                <a:latin typeface="+mj-ea"/>
                <a:ea typeface="+mj-ea"/>
              </a:rPr>
              <a:t>名、担当職員</a:t>
            </a:r>
            <a:r>
              <a:rPr lang="ja-JP" altLang="en-US" sz="2000" dirty="0" smtClean="0">
                <a:latin typeface="+mj-ea"/>
                <a:ea typeface="+mj-ea"/>
              </a:rPr>
              <a:t>３～８</a:t>
            </a:r>
            <a:r>
              <a:rPr kumimoji="1" lang="ja-JP" altLang="en-US" sz="2000" dirty="0" smtClean="0">
                <a:latin typeface="+mj-ea"/>
                <a:ea typeface="+mj-ea"/>
              </a:rPr>
              <a:t>名、嘱託員</a:t>
            </a:r>
            <a:r>
              <a:rPr lang="ja-JP" altLang="en-US" sz="2000" dirty="0">
                <a:latin typeface="+mj-ea"/>
                <a:ea typeface="+mj-ea"/>
              </a:rPr>
              <a:t>２</a:t>
            </a:r>
            <a:r>
              <a:rPr kumimoji="1" lang="ja-JP" altLang="en-US" sz="2000" dirty="0" smtClean="0">
                <a:latin typeface="+mj-ea"/>
                <a:ea typeface="+mj-ea"/>
              </a:rPr>
              <a:t>名</a:t>
            </a:r>
            <a:endParaRPr kumimoji="1" lang="ja-JP" altLang="en-US" sz="2000" dirty="0">
              <a:latin typeface="+mj-ea"/>
              <a:ea typeface="+mj-ea"/>
            </a:endParaRPr>
          </a:p>
        </p:txBody>
      </p:sp>
      <p:sp>
        <p:nvSpPr>
          <p:cNvPr id="11" name="テキスト ボックス 10"/>
          <p:cNvSpPr txBox="1"/>
          <p:nvPr/>
        </p:nvSpPr>
        <p:spPr>
          <a:xfrm>
            <a:off x="618776" y="5473917"/>
            <a:ext cx="2730235" cy="646331"/>
          </a:xfrm>
          <a:prstGeom prst="rect">
            <a:avLst/>
          </a:prstGeom>
          <a:noFill/>
        </p:spPr>
        <p:txBody>
          <a:bodyPr wrap="none" rtlCol="0">
            <a:spAutoFit/>
          </a:bodyPr>
          <a:lstStyle/>
          <a:p>
            <a:pPr algn="ctr"/>
            <a:r>
              <a:rPr lang="en-US" altLang="ja-JP" dirty="0" smtClean="0"/>
              <a:t>【</a:t>
            </a:r>
            <a:r>
              <a:rPr lang="ja-JP" altLang="en-US" dirty="0" smtClean="0"/>
              <a:t>認定保険料係</a:t>
            </a:r>
            <a:r>
              <a:rPr lang="en-US" altLang="ja-JP" dirty="0" smtClean="0"/>
              <a:t>】</a:t>
            </a:r>
          </a:p>
          <a:p>
            <a:pPr algn="ctr"/>
            <a:r>
              <a:rPr kumimoji="1" lang="ja-JP" altLang="en-US" dirty="0" smtClean="0"/>
              <a:t>係長級</a:t>
            </a:r>
            <a:r>
              <a:rPr lang="ja-JP" altLang="en-US" dirty="0" smtClean="0"/>
              <a:t>１</a:t>
            </a:r>
            <a:r>
              <a:rPr kumimoji="1" lang="ja-JP" altLang="en-US" dirty="0" smtClean="0"/>
              <a:t>名、担当職員３名</a:t>
            </a:r>
            <a:endParaRPr kumimoji="1" lang="ja-JP" altLang="en-US" dirty="0"/>
          </a:p>
        </p:txBody>
      </p:sp>
    </p:spTree>
    <p:extLst>
      <p:ext uri="{BB962C8B-B14F-4D97-AF65-F5344CB8AC3E}">
        <p14:creationId xmlns:p14="http://schemas.microsoft.com/office/powerpoint/2010/main" val="2837553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2055</TotalTime>
  <Words>1310</Words>
  <Application>Microsoft Office PowerPoint</Application>
  <PresentationFormat>ユーザー設定</PresentationFormat>
  <Paragraphs>356</Paragraphs>
  <Slides>18</Slides>
  <Notes>3</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Office テーマ</vt:lpstr>
      <vt:lpstr>要介護認定適正化の取り組み状況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２　要介護認定の実施体制</vt:lpstr>
      <vt:lpstr>PowerPoint プレゼンテーション</vt:lpstr>
      <vt:lpstr>PowerPoint プレゼンテーション</vt:lpstr>
      <vt:lpstr>介護認定審査会</vt:lpstr>
      <vt:lpstr>３　要介護認定適正化の取り組み</vt:lpstr>
      <vt:lpstr>PowerPoint プレゼンテーション</vt:lpstr>
      <vt:lpstr>認定調査にかかる適正化の取り組み</vt:lpstr>
      <vt:lpstr>主治医意見書にかかる適正化の取り組み</vt:lpstr>
      <vt:lpstr>介護認定審査会事務局にかかる適正化の取り組み</vt:lpstr>
      <vt:lpstr>介護認定審査会にかかる適正化の取り組み</vt:lpstr>
      <vt:lpstr>４　技術的助言への参加</vt:lpstr>
      <vt:lpstr>技術的助言の内容と対応方針</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要介護認定適正化の取り組み状況</dc:title>
  <dc:creator>localadmin</dc:creator>
  <cp:lastModifiedBy>塩田　真麻</cp:lastModifiedBy>
  <cp:revision>190</cp:revision>
  <cp:lastPrinted>2016-04-26T02:21:06Z</cp:lastPrinted>
  <dcterms:created xsi:type="dcterms:W3CDTF">2016-04-19T09:47:50Z</dcterms:created>
  <dcterms:modified xsi:type="dcterms:W3CDTF">2016-05-09T05:58:24Z</dcterms:modified>
</cp:coreProperties>
</file>